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325" r:id="rId3"/>
    <p:sldId id="329" r:id="rId4"/>
    <p:sldId id="263" r:id="rId5"/>
    <p:sldId id="332" r:id="rId6"/>
    <p:sldId id="347" r:id="rId7"/>
    <p:sldId id="338" r:id="rId8"/>
    <p:sldId id="340" r:id="rId9"/>
    <p:sldId id="342" r:id="rId10"/>
    <p:sldId id="346" r:id="rId11"/>
    <p:sldId id="277" r:id="rId12"/>
    <p:sldId id="380" r:id="rId13"/>
    <p:sldId id="386" r:id="rId14"/>
    <p:sldId id="358" r:id="rId15"/>
    <p:sldId id="387" r:id="rId16"/>
    <p:sldId id="382" r:id="rId17"/>
    <p:sldId id="377" r:id="rId18"/>
    <p:sldId id="378" r:id="rId19"/>
    <p:sldId id="383" r:id="rId20"/>
    <p:sldId id="385" r:id="rId21"/>
    <p:sldId id="357" r:id="rId22"/>
    <p:sldId id="352" r:id="rId23"/>
    <p:sldId id="355" r:id="rId24"/>
    <p:sldId id="356" r:id="rId25"/>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DB814"/>
    <a:srgbClr val="FF9900"/>
    <a:srgbClr val="DDF6FF"/>
    <a:srgbClr val="EF4E37"/>
    <a:srgbClr val="DD731C"/>
    <a:srgbClr val="FF9901"/>
    <a:srgbClr val="FF6465"/>
    <a:srgbClr val="CC0000"/>
    <a:srgbClr val="FF39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89" autoAdjust="0"/>
    <p:restoredTop sz="91755" autoAdjust="0"/>
  </p:normalViewPr>
  <p:slideViewPr>
    <p:cSldViewPr snapToGrid="0">
      <p:cViewPr varScale="1">
        <p:scale>
          <a:sx n="150" d="100"/>
          <a:sy n="150" d="100"/>
        </p:scale>
        <p:origin x="676" y="72"/>
      </p:cViewPr>
      <p:guideLst/>
    </p:cSldViewPr>
  </p:slideViewPr>
  <p:notesTextViewPr>
    <p:cViewPr>
      <p:scale>
        <a:sx n="1" d="1"/>
        <a:sy n="1" d="1"/>
      </p:scale>
      <p:origin x="0" y="0"/>
    </p:cViewPr>
  </p:notesTextViewPr>
  <p:notesViewPr>
    <p:cSldViewPr snapToGrid="0">
      <p:cViewPr varScale="1">
        <p:scale>
          <a:sx n="121" d="100"/>
          <a:sy n="121" d="100"/>
        </p:scale>
        <p:origin x="4936" y="-2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5" name="PlaceHolder 1"/>
          <p:cNvSpPr>
            <a:spLocks noGrp="1" noRot="1" noChangeAspect="1"/>
          </p:cNvSpPr>
          <p:nvPr>
            <p:ph type="sldImg"/>
          </p:nvPr>
        </p:nvSpPr>
        <p:spPr>
          <a:xfrm>
            <a:off x="533520" y="764280"/>
            <a:ext cx="6704640" cy="3771360"/>
          </a:xfrm>
          <a:prstGeom prst="rect">
            <a:avLst/>
          </a:prstGeom>
          <a:noFill/>
          <a:ln w="0">
            <a:noFill/>
          </a:ln>
        </p:spPr>
        <p:txBody>
          <a:bodyPr lIns="0" tIns="0" rIns="0" bIns="0" anchor="ctr">
            <a:noAutofit/>
          </a:bodyPr>
          <a:lstStyle/>
          <a:p>
            <a:r>
              <a:rPr lang="en-US" sz="4270" b="0" u="none" strike="noStrike">
                <a:solidFill>
                  <a:schemeClr val="dk1"/>
                </a:solidFill>
                <a:effectLst/>
                <a:uFillTx/>
                <a:latin typeface="Calibri"/>
              </a:rPr>
              <a:t>Click to move the slide</a:t>
            </a:r>
          </a:p>
        </p:txBody>
      </p:sp>
      <p:sp>
        <p:nvSpPr>
          <p:cNvPr id="146" name="PlaceHolder 2"/>
          <p:cNvSpPr>
            <a:spLocks noGrp="1"/>
          </p:cNvSpPr>
          <p:nvPr>
            <p:ph type="body"/>
          </p:nvPr>
        </p:nvSpPr>
        <p:spPr>
          <a:xfrm>
            <a:off x="777240" y="4777560"/>
            <a:ext cx="6217560" cy="4525920"/>
          </a:xfrm>
          <a:prstGeom prst="rect">
            <a:avLst/>
          </a:prstGeom>
          <a:noFill/>
          <a:ln w="0">
            <a:noFill/>
          </a:ln>
        </p:spPr>
        <p:txBody>
          <a:bodyPr lIns="0" tIns="0" rIns="0" bIns="0" anchor="t">
            <a:noAutofit/>
          </a:bodyPr>
          <a:lstStyle/>
          <a:p>
            <a:pPr indent="0">
              <a:buNone/>
            </a:pPr>
            <a:r>
              <a:rPr lang="en-US" sz="2000" b="0" u="none" strike="noStrike">
                <a:solidFill>
                  <a:srgbClr val="000000"/>
                </a:solidFill>
                <a:effectLst/>
                <a:uFillTx/>
                <a:latin typeface="Arial"/>
              </a:rPr>
              <a:t>Click to edit the notes format</a:t>
            </a:r>
          </a:p>
        </p:txBody>
      </p:sp>
      <p:sp>
        <p:nvSpPr>
          <p:cNvPr id="147" name="PlaceHolder 3"/>
          <p:cNvSpPr>
            <a:spLocks noGrp="1"/>
          </p:cNvSpPr>
          <p:nvPr>
            <p:ph type="hdr"/>
          </p:nvPr>
        </p:nvSpPr>
        <p:spPr>
          <a:xfrm>
            <a:off x="0" y="0"/>
            <a:ext cx="3372840" cy="502560"/>
          </a:xfrm>
          <a:prstGeom prst="rect">
            <a:avLst/>
          </a:prstGeom>
          <a:noFill/>
          <a:ln w="0">
            <a:noFill/>
          </a:ln>
        </p:spPr>
        <p:txBody>
          <a:bodyPr lIns="0" tIns="0" rIns="0" bIns="0" anchor="t">
            <a:noAutofit/>
          </a:bodyPr>
          <a:lstStyle/>
          <a:p>
            <a:pPr indent="0">
              <a:buNone/>
            </a:pPr>
            <a:r>
              <a:rPr lang="en-US" sz="1400" b="0" u="none" strike="noStrike">
                <a:solidFill>
                  <a:srgbClr val="000000"/>
                </a:solidFill>
                <a:effectLst/>
                <a:uFillTx/>
                <a:latin typeface="Times New Roman"/>
              </a:rPr>
              <a:t>&lt;header&gt;</a:t>
            </a:r>
          </a:p>
        </p:txBody>
      </p:sp>
      <p:sp>
        <p:nvSpPr>
          <p:cNvPr id="148" name="PlaceHolder 4"/>
          <p:cNvSpPr>
            <a:spLocks noGrp="1"/>
          </p:cNvSpPr>
          <p:nvPr>
            <p:ph type="dt" idx="4"/>
          </p:nvPr>
        </p:nvSpPr>
        <p:spPr>
          <a:xfrm>
            <a:off x="4399200" y="0"/>
            <a:ext cx="3372840" cy="502560"/>
          </a:xfrm>
          <a:prstGeom prst="rect">
            <a:avLst/>
          </a:prstGeom>
          <a:noFill/>
          <a:ln w="0">
            <a:noFill/>
          </a:ln>
        </p:spPr>
        <p:txBody>
          <a:bodyPr lIns="0" tIns="0" rIns="0" bIns="0" anchor="t">
            <a:noAutofit/>
          </a:bodyPr>
          <a:lstStyle>
            <a:lvl1pPr indent="0" algn="r">
              <a:buNone/>
              <a:defRPr lang="en-US" sz="1400" b="0" u="none" strike="noStrike">
                <a:solidFill>
                  <a:srgbClr val="000000"/>
                </a:solidFill>
                <a:effectLst/>
                <a:uFillTx/>
                <a:latin typeface="Times New Roman"/>
              </a:defRPr>
            </a:lvl1pPr>
          </a:lstStyle>
          <a:p>
            <a:pPr indent="0" algn="r">
              <a:buNone/>
            </a:pPr>
            <a:r>
              <a:rPr lang="en-US" sz="1400" b="0" u="none" strike="noStrike">
                <a:solidFill>
                  <a:srgbClr val="000000"/>
                </a:solidFill>
                <a:effectLst/>
                <a:uFillTx/>
                <a:latin typeface="Times New Roman"/>
              </a:rPr>
              <a:t>&lt;date/time&gt;</a:t>
            </a:r>
          </a:p>
        </p:txBody>
      </p:sp>
      <p:sp>
        <p:nvSpPr>
          <p:cNvPr id="149" name="PlaceHolder 5"/>
          <p:cNvSpPr>
            <a:spLocks noGrp="1"/>
          </p:cNvSpPr>
          <p:nvPr>
            <p:ph type="ftr" idx="5"/>
          </p:nvPr>
        </p:nvSpPr>
        <p:spPr>
          <a:xfrm>
            <a:off x="0" y="9555480"/>
            <a:ext cx="3372840" cy="502560"/>
          </a:xfrm>
          <a:prstGeom prst="rect">
            <a:avLst/>
          </a:prstGeom>
          <a:noFill/>
          <a:ln w="0">
            <a:noFill/>
          </a:ln>
        </p:spPr>
        <p:txBody>
          <a:bodyPr lIns="0" tIns="0" rIns="0" bIns="0" anchor="b">
            <a:noAutofit/>
          </a:bodyPr>
          <a:lstStyle>
            <a:lvl1pPr indent="0">
              <a:buNone/>
              <a:defRPr lang="en-US" sz="1400" b="0" u="none" strike="noStrike">
                <a:solidFill>
                  <a:srgbClr val="000000"/>
                </a:solidFill>
                <a:effectLst/>
                <a:uFillTx/>
                <a:latin typeface="Times New Roman"/>
              </a:defRPr>
            </a:lvl1pPr>
          </a:lstStyle>
          <a:p>
            <a:pPr indent="0">
              <a:buNone/>
            </a:pPr>
            <a:r>
              <a:rPr lang="en-US" sz="1400" b="0" u="none" strike="noStrike">
                <a:solidFill>
                  <a:srgbClr val="000000"/>
                </a:solidFill>
                <a:effectLst/>
                <a:uFillTx/>
                <a:latin typeface="Times New Roman"/>
              </a:rPr>
              <a:t>&lt;footer&gt;</a:t>
            </a:r>
          </a:p>
        </p:txBody>
      </p:sp>
      <p:sp>
        <p:nvSpPr>
          <p:cNvPr id="150" name="PlaceHolder 6"/>
          <p:cNvSpPr>
            <a:spLocks noGrp="1"/>
          </p:cNvSpPr>
          <p:nvPr>
            <p:ph type="sldNum" idx="6"/>
          </p:nvPr>
        </p:nvSpPr>
        <p:spPr>
          <a:xfrm>
            <a:off x="4399200" y="9555480"/>
            <a:ext cx="3372840" cy="502560"/>
          </a:xfrm>
          <a:prstGeom prst="rect">
            <a:avLst/>
          </a:prstGeom>
          <a:noFill/>
          <a:ln w="0">
            <a:noFill/>
          </a:ln>
        </p:spPr>
        <p:txBody>
          <a:bodyPr lIns="0" tIns="0" rIns="0" bIns="0" anchor="b">
            <a:noAutofit/>
          </a:bodyPr>
          <a:lstStyle>
            <a:lvl1pPr indent="0" algn="r">
              <a:buNone/>
              <a:defRPr lang="en-US" sz="1400" b="0" u="none" strike="noStrike">
                <a:solidFill>
                  <a:srgbClr val="000000"/>
                </a:solidFill>
                <a:effectLst/>
                <a:uFillTx/>
                <a:latin typeface="Times New Roman"/>
              </a:defRPr>
            </a:lvl1pPr>
          </a:lstStyle>
          <a:p>
            <a:pPr indent="0" algn="r">
              <a:buNone/>
            </a:pPr>
            <a:fld id="{4B13E274-6184-46C8-9DBD-4D9783955898}" type="slidenum">
              <a:rPr lang="en-US" sz="1400" b="0" u="none" strike="noStrike">
                <a:solidFill>
                  <a:srgbClr val="000000"/>
                </a:solidFill>
                <a:effectLst/>
                <a:uFillTx/>
                <a:latin typeface="Times New Roman"/>
              </a:rPr>
              <a:t>‹#›</a:t>
            </a:fld>
            <a:endParaRPr lang="en-US" sz="14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PlaceHolder 1"/>
          <p:cNvSpPr>
            <a:spLocks noGrp="1" noRot="1" noChangeAspect="1"/>
          </p:cNvSpPr>
          <p:nvPr>
            <p:ph type="sldImg"/>
          </p:nvPr>
        </p:nvSpPr>
        <p:spPr>
          <a:xfrm>
            <a:off x="417513" y="701675"/>
            <a:ext cx="6242050" cy="3511550"/>
          </a:xfrm>
          <a:prstGeom prst="rect">
            <a:avLst/>
          </a:prstGeom>
          <a:ln w="0">
            <a:noFill/>
          </a:ln>
        </p:spPr>
      </p:sp>
      <p:sp>
        <p:nvSpPr>
          <p:cNvPr id="309" name="PlaceHolder 2"/>
          <p:cNvSpPr>
            <a:spLocks noGrp="1"/>
          </p:cNvSpPr>
          <p:nvPr>
            <p:ph type="body"/>
          </p:nvPr>
        </p:nvSpPr>
        <p:spPr>
          <a:xfrm>
            <a:off x="707760" y="4447440"/>
            <a:ext cx="5661360" cy="4213080"/>
          </a:xfrm>
          <a:prstGeom prst="rect">
            <a:avLst/>
          </a:prstGeom>
          <a:noFill/>
          <a:ln w="0">
            <a:noFill/>
          </a:ln>
        </p:spPr>
        <p:txBody>
          <a:bodyPr lIns="91440" tIns="45720" rIns="91440" bIns="45720" numCol="1" spcCol="0" anchor="t">
            <a:noAutofit/>
          </a:bodyPr>
          <a:lstStyle/>
          <a:p>
            <a:pPr indent="0">
              <a:lnSpc>
                <a:spcPct val="100000"/>
              </a:lnSpc>
              <a:buNone/>
            </a:pPr>
            <a:endParaRPr lang="en-US" sz="2000" b="0" u="none" strike="noStrike" dirty="0">
              <a:solidFill>
                <a:srgbClr val="000000"/>
              </a:solidFill>
              <a:effectLst/>
              <a:uFillTx/>
              <a:latin typeface="Arial"/>
            </a:endParaRPr>
          </a:p>
        </p:txBody>
      </p:sp>
      <p:sp>
        <p:nvSpPr>
          <p:cNvPr id="310" name="PlaceHolder 3"/>
          <p:cNvSpPr>
            <a:spLocks noGrp="1"/>
          </p:cNvSpPr>
          <p:nvPr>
            <p:ph type="sldNum" idx="7"/>
          </p:nvPr>
        </p:nvSpPr>
        <p:spPr>
          <a:xfrm>
            <a:off x="4008600" y="8893440"/>
            <a:ext cx="3066480" cy="467640"/>
          </a:xfrm>
          <a:prstGeom prst="rect">
            <a:avLst/>
          </a:prstGeom>
          <a:noFill/>
          <a:ln w="0">
            <a:noFill/>
          </a:ln>
        </p:spPr>
        <p:txBody>
          <a:bodyPr lIns="91440" tIns="45720" rIns="91440" bIns="45720" numCol="1" spcCol="0" anchor="b">
            <a:noAutofit/>
          </a:bodyPr>
          <a:lstStyle>
            <a:lvl1pPr indent="0" algn="r">
              <a:lnSpc>
                <a:spcPct val="100000"/>
              </a:lnSpc>
              <a:buNone/>
              <a:defRPr lang="en-US" sz="1200" b="0" u="none" strike="noStrike">
                <a:solidFill>
                  <a:schemeClr val="dk1"/>
                </a:solidFill>
                <a:effectLst/>
                <a:uFillTx/>
                <a:latin typeface="Calibri"/>
                <a:ea typeface="宋体"/>
              </a:defRPr>
            </a:lvl1pPr>
          </a:lstStyle>
          <a:p>
            <a:pPr indent="0" algn="r">
              <a:lnSpc>
                <a:spcPct val="100000"/>
              </a:lnSpc>
              <a:buNone/>
            </a:pPr>
            <a:fld id="{049177AC-A161-48F5-84B5-1CCD0D0B9DA4}" type="slidenum">
              <a:rPr lang="en-US" sz="1200" b="0" u="none" strike="noStrike">
                <a:solidFill>
                  <a:schemeClr val="dk1"/>
                </a:solidFill>
                <a:effectLst/>
                <a:uFillTx/>
                <a:latin typeface="Calibri"/>
                <a:ea typeface="宋体"/>
              </a:rPr>
              <a:t>1</a:t>
            </a:fld>
            <a:endParaRPr lang="en-US" sz="1200" b="0" u="none" strike="noStrike">
              <a:solidFill>
                <a:srgbClr val="000000"/>
              </a:solidFill>
              <a:effectLst/>
              <a:uFillTx/>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PlaceHolder 1"/>
          <p:cNvSpPr>
            <a:spLocks noGrp="1" noRot="1" noChangeAspect="1"/>
          </p:cNvSpPr>
          <p:nvPr>
            <p:ph type="sldImg"/>
          </p:nvPr>
        </p:nvSpPr>
        <p:spPr>
          <a:xfrm>
            <a:off x="417513" y="701675"/>
            <a:ext cx="6242050" cy="3511550"/>
          </a:xfrm>
          <a:prstGeom prst="rect">
            <a:avLst/>
          </a:prstGeom>
          <a:ln w="0">
            <a:noFill/>
          </a:ln>
        </p:spPr>
      </p:sp>
      <p:sp>
        <p:nvSpPr>
          <p:cNvPr id="321" name="PlaceHolder 2"/>
          <p:cNvSpPr>
            <a:spLocks noGrp="1"/>
          </p:cNvSpPr>
          <p:nvPr>
            <p:ph type="body"/>
          </p:nvPr>
        </p:nvSpPr>
        <p:spPr>
          <a:xfrm>
            <a:off x="707760" y="4447440"/>
            <a:ext cx="5661360" cy="4213080"/>
          </a:xfrm>
          <a:prstGeom prst="rect">
            <a:avLst/>
          </a:prstGeom>
          <a:noFill/>
          <a:ln w="0">
            <a:noFill/>
          </a:ln>
        </p:spPr>
        <p:txBody>
          <a:bodyPr lIns="91440" tIns="45720" rIns="91440" bIns="45720" numCol="1" spc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0" u="none" strike="noStrike" dirty="0">
              <a:solidFill>
                <a:srgbClr val="000000"/>
              </a:solidFill>
              <a:effectLst/>
              <a:uFillTx/>
              <a:latin typeface="Arial"/>
            </a:endParaRPr>
          </a:p>
        </p:txBody>
      </p:sp>
      <p:sp>
        <p:nvSpPr>
          <p:cNvPr id="322" name="PlaceHolder 3"/>
          <p:cNvSpPr>
            <a:spLocks noGrp="1"/>
          </p:cNvSpPr>
          <p:nvPr>
            <p:ph type="sldNum" idx="11"/>
          </p:nvPr>
        </p:nvSpPr>
        <p:spPr>
          <a:xfrm>
            <a:off x="4008600" y="8893440"/>
            <a:ext cx="3066480" cy="467640"/>
          </a:xfrm>
          <a:prstGeom prst="rect">
            <a:avLst/>
          </a:prstGeom>
          <a:noFill/>
          <a:ln w="0">
            <a:noFill/>
          </a:ln>
        </p:spPr>
        <p:txBody>
          <a:bodyPr lIns="91440" tIns="45720" rIns="91440" bIns="45720" numCol="1" spcCol="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F789D33F-0219-428A-B689-9AB45C21C23E}" type="slidenum">
              <a:rPr lang="en-US" sz="1200" b="0" u="none" strike="noStrike">
                <a:solidFill>
                  <a:srgbClr val="000000"/>
                </a:solidFill>
                <a:effectLst/>
                <a:uFillTx/>
                <a:latin typeface="Times New Roman"/>
              </a:rPr>
              <a:t>2</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3023023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PlaceHolder 1"/>
          <p:cNvSpPr>
            <a:spLocks noGrp="1" noRot="1" noChangeAspect="1"/>
          </p:cNvSpPr>
          <p:nvPr>
            <p:ph type="sldImg"/>
          </p:nvPr>
        </p:nvSpPr>
        <p:spPr>
          <a:xfrm>
            <a:off x="417513" y="701675"/>
            <a:ext cx="6242050" cy="3511550"/>
          </a:xfrm>
          <a:prstGeom prst="rect">
            <a:avLst/>
          </a:prstGeom>
          <a:ln w="0">
            <a:noFill/>
          </a:ln>
        </p:spPr>
      </p:sp>
      <p:sp>
        <p:nvSpPr>
          <p:cNvPr id="321" name="PlaceHolder 2"/>
          <p:cNvSpPr>
            <a:spLocks noGrp="1"/>
          </p:cNvSpPr>
          <p:nvPr>
            <p:ph type="body"/>
          </p:nvPr>
        </p:nvSpPr>
        <p:spPr>
          <a:xfrm>
            <a:off x="707760" y="4447440"/>
            <a:ext cx="5661360" cy="4213080"/>
          </a:xfrm>
          <a:prstGeom prst="rect">
            <a:avLst/>
          </a:prstGeom>
          <a:noFill/>
          <a:ln w="0">
            <a:noFill/>
          </a:ln>
        </p:spPr>
        <p:txBody>
          <a:bodyPr lIns="91440" tIns="45720" rIns="91440" bIns="45720" numCol="1" spc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0" u="none" strike="noStrike" dirty="0">
              <a:solidFill>
                <a:srgbClr val="000000"/>
              </a:solidFill>
              <a:effectLst/>
              <a:uFillTx/>
              <a:latin typeface="Arial"/>
            </a:endParaRPr>
          </a:p>
        </p:txBody>
      </p:sp>
      <p:sp>
        <p:nvSpPr>
          <p:cNvPr id="322" name="PlaceHolder 3"/>
          <p:cNvSpPr>
            <a:spLocks noGrp="1"/>
          </p:cNvSpPr>
          <p:nvPr>
            <p:ph type="sldNum" idx="11"/>
          </p:nvPr>
        </p:nvSpPr>
        <p:spPr>
          <a:xfrm>
            <a:off x="4008600" y="8893440"/>
            <a:ext cx="3066480" cy="467640"/>
          </a:xfrm>
          <a:prstGeom prst="rect">
            <a:avLst/>
          </a:prstGeom>
          <a:noFill/>
          <a:ln w="0">
            <a:noFill/>
          </a:ln>
        </p:spPr>
        <p:txBody>
          <a:bodyPr lIns="91440" tIns="45720" rIns="91440" bIns="45720" numCol="1" spcCol="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F789D33F-0219-428A-B689-9AB45C21C23E}" type="slidenum">
              <a:rPr lang="en-US" sz="1200" b="0" u="none" strike="noStrike">
                <a:solidFill>
                  <a:srgbClr val="000000"/>
                </a:solidFill>
                <a:effectLst/>
                <a:uFillTx/>
                <a:latin typeface="Times New Roman"/>
              </a:rPr>
              <a:t>3</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2886928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PlaceHolder 1"/>
          <p:cNvSpPr>
            <a:spLocks noGrp="1" noRot="1" noChangeAspect="1"/>
          </p:cNvSpPr>
          <p:nvPr>
            <p:ph type="sldImg"/>
          </p:nvPr>
        </p:nvSpPr>
        <p:spPr>
          <a:xfrm>
            <a:off x="417513" y="701675"/>
            <a:ext cx="6242050" cy="3511550"/>
          </a:xfrm>
          <a:prstGeom prst="rect">
            <a:avLst/>
          </a:prstGeom>
          <a:ln w="0">
            <a:noFill/>
          </a:ln>
        </p:spPr>
      </p:sp>
      <p:sp>
        <p:nvSpPr>
          <p:cNvPr id="330" name="PlaceHolder 2"/>
          <p:cNvSpPr>
            <a:spLocks noGrp="1"/>
          </p:cNvSpPr>
          <p:nvPr>
            <p:ph type="body"/>
          </p:nvPr>
        </p:nvSpPr>
        <p:spPr>
          <a:xfrm>
            <a:off x="707760" y="4447440"/>
            <a:ext cx="5661360" cy="4213080"/>
          </a:xfrm>
          <a:prstGeom prst="rect">
            <a:avLst/>
          </a:prstGeom>
          <a:noFill/>
          <a:ln w="0">
            <a:noFill/>
          </a:ln>
        </p:spPr>
        <p:txBody>
          <a:bodyPr lIns="91440" tIns="45720" rIns="91440" bIns="45720" numCol="1" spcCol="0" anchor="t">
            <a:noAutofit/>
          </a:bodyPr>
          <a:lstStyle/>
          <a:p>
            <a:pPr indent="0">
              <a:lnSpc>
                <a:spcPct val="100000"/>
              </a:lnSpc>
              <a:buNone/>
            </a:pPr>
            <a:endParaRPr lang="en-US" sz="2000" b="0" u="none" strike="noStrike" dirty="0">
              <a:solidFill>
                <a:srgbClr val="000000"/>
              </a:solidFill>
              <a:effectLst/>
              <a:uFillTx/>
              <a:latin typeface="Arial"/>
            </a:endParaRPr>
          </a:p>
        </p:txBody>
      </p:sp>
      <p:sp>
        <p:nvSpPr>
          <p:cNvPr id="331" name="PlaceHolder 3"/>
          <p:cNvSpPr>
            <a:spLocks noGrp="1"/>
          </p:cNvSpPr>
          <p:nvPr>
            <p:ph type="sldNum" idx="14"/>
          </p:nvPr>
        </p:nvSpPr>
        <p:spPr>
          <a:xfrm>
            <a:off x="4008600" y="8893440"/>
            <a:ext cx="3066480" cy="467640"/>
          </a:xfrm>
          <a:prstGeom prst="rect">
            <a:avLst/>
          </a:prstGeom>
          <a:noFill/>
          <a:ln w="0">
            <a:noFill/>
          </a:ln>
        </p:spPr>
        <p:txBody>
          <a:bodyPr lIns="91440" tIns="45720" rIns="91440" bIns="45720" numCol="1" spcCol="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A5C7229E-B42E-4717-9B74-33F750213F85}" type="slidenum">
              <a:rPr lang="en-US" sz="1200" b="0" u="none" strike="noStrike">
                <a:solidFill>
                  <a:srgbClr val="000000"/>
                </a:solidFill>
                <a:effectLst/>
                <a:uFillTx/>
                <a:latin typeface="Times New Roman"/>
              </a:rPr>
              <a:t>4</a:t>
            </a:fld>
            <a:endParaRPr lang="en-US" sz="1200" b="0" u="none" strike="noStrike">
              <a:solidFill>
                <a:srgbClr val="000000"/>
              </a:solidFill>
              <a:effectLst/>
              <a:uFillTx/>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PlaceHolder 1"/>
          <p:cNvSpPr>
            <a:spLocks noGrp="1" noRot="1" noChangeAspect="1"/>
          </p:cNvSpPr>
          <p:nvPr>
            <p:ph type="sldImg"/>
          </p:nvPr>
        </p:nvSpPr>
        <p:spPr>
          <a:xfrm>
            <a:off x="417513" y="701675"/>
            <a:ext cx="6242050" cy="3511550"/>
          </a:xfrm>
          <a:prstGeom prst="rect">
            <a:avLst/>
          </a:prstGeom>
          <a:ln w="0">
            <a:noFill/>
          </a:ln>
        </p:spPr>
      </p:sp>
      <p:sp>
        <p:nvSpPr>
          <p:cNvPr id="330" name="PlaceHolder 2"/>
          <p:cNvSpPr>
            <a:spLocks noGrp="1"/>
          </p:cNvSpPr>
          <p:nvPr>
            <p:ph type="body"/>
          </p:nvPr>
        </p:nvSpPr>
        <p:spPr>
          <a:xfrm>
            <a:off x="707760" y="4447440"/>
            <a:ext cx="5661360" cy="4213080"/>
          </a:xfrm>
          <a:prstGeom prst="rect">
            <a:avLst/>
          </a:prstGeom>
          <a:noFill/>
          <a:ln w="0">
            <a:noFill/>
          </a:ln>
        </p:spPr>
        <p:txBody>
          <a:bodyPr lIns="91440" tIns="45720" rIns="91440" bIns="45720" numCol="1" spcCol="0" anchor="t">
            <a:noAutofit/>
          </a:bodyPr>
          <a:lstStyle/>
          <a:p>
            <a:pPr indent="0">
              <a:lnSpc>
                <a:spcPct val="100000"/>
              </a:lnSpc>
              <a:buNone/>
              <a:tabLst>
                <a:tab pos="0" algn="l"/>
              </a:tabLst>
            </a:pPr>
            <a:endParaRPr lang="en-US" sz="2000" b="0" u="none" strike="noStrike" dirty="0">
              <a:solidFill>
                <a:srgbClr val="000000"/>
              </a:solidFill>
              <a:effectLst/>
              <a:uFillTx/>
              <a:latin typeface="Arial"/>
            </a:endParaRPr>
          </a:p>
        </p:txBody>
      </p:sp>
      <p:sp>
        <p:nvSpPr>
          <p:cNvPr id="331" name="PlaceHolder 3"/>
          <p:cNvSpPr>
            <a:spLocks noGrp="1"/>
          </p:cNvSpPr>
          <p:nvPr>
            <p:ph type="sldNum" idx="14"/>
          </p:nvPr>
        </p:nvSpPr>
        <p:spPr>
          <a:xfrm>
            <a:off x="4008600" y="8893440"/>
            <a:ext cx="3066480" cy="467640"/>
          </a:xfrm>
          <a:prstGeom prst="rect">
            <a:avLst/>
          </a:prstGeom>
          <a:noFill/>
          <a:ln w="0">
            <a:noFill/>
          </a:ln>
        </p:spPr>
        <p:txBody>
          <a:bodyPr lIns="91440" tIns="45720" rIns="91440" bIns="45720" numCol="1" spcCol="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A5C7229E-B42E-4717-9B74-33F750213F85}" type="slidenum">
              <a:rPr lang="en-US" sz="1200" b="0" u="none" strike="noStrike">
                <a:solidFill>
                  <a:srgbClr val="000000"/>
                </a:solidFill>
                <a:effectLst/>
                <a:uFillTx/>
                <a:latin typeface="Times New Roman"/>
              </a:rPr>
              <a:t>5</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1282727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PlaceHolder 1"/>
          <p:cNvSpPr>
            <a:spLocks noGrp="1" noRot="1" noChangeAspect="1"/>
          </p:cNvSpPr>
          <p:nvPr>
            <p:ph type="sldImg"/>
          </p:nvPr>
        </p:nvSpPr>
        <p:spPr>
          <a:xfrm>
            <a:off x="417513" y="701675"/>
            <a:ext cx="6242050" cy="3511550"/>
          </a:xfrm>
          <a:prstGeom prst="rect">
            <a:avLst/>
          </a:prstGeom>
          <a:ln w="0">
            <a:noFill/>
          </a:ln>
        </p:spPr>
      </p:sp>
      <p:sp>
        <p:nvSpPr>
          <p:cNvPr id="330" name="PlaceHolder 2"/>
          <p:cNvSpPr>
            <a:spLocks noGrp="1"/>
          </p:cNvSpPr>
          <p:nvPr>
            <p:ph type="body"/>
          </p:nvPr>
        </p:nvSpPr>
        <p:spPr>
          <a:xfrm>
            <a:off x="707760" y="4447440"/>
            <a:ext cx="5661360" cy="4213080"/>
          </a:xfrm>
          <a:prstGeom prst="rect">
            <a:avLst/>
          </a:prstGeom>
          <a:noFill/>
          <a:ln w="0">
            <a:noFill/>
          </a:ln>
        </p:spPr>
        <p:txBody>
          <a:bodyPr lIns="91440" tIns="45720" rIns="91440" bIns="45720" numCol="1" spcCol="0" anchor="t">
            <a:noAutofit/>
          </a:bodyPr>
          <a:lstStyle/>
          <a:p>
            <a:pPr indent="0">
              <a:lnSpc>
                <a:spcPct val="100000"/>
              </a:lnSpc>
              <a:buNone/>
              <a:tabLst>
                <a:tab pos="0" algn="l"/>
              </a:tabLst>
            </a:pPr>
            <a:endParaRPr lang="en-US" sz="2000" b="0" u="none" strike="noStrike" dirty="0">
              <a:solidFill>
                <a:srgbClr val="000000"/>
              </a:solidFill>
              <a:effectLst/>
              <a:uFillTx/>
              <a:latin typeface="Arial"/>
            </a:endParaRPr>
          </a:p>
        </p:txBody>
      </p:sp>
      <p:sp>
        <p:nvSpPr>
          <p:cNvPr id="331" name="PlaceHolder 3"/>
          <p:cNvSpPr>
            <a:spLocks noGrp="1"/>
          </p:cNvSpPr>
          <p:nvPr>
            <p:ph type="sldNum" idx="14"/>
          </p:nvPr>
        </p:nvSpPr>
        <p:spPr>
          <a:xfrm>
            <a:off x="4008600" y="8893440"/>
            <a:ext cx="3066480" cy="467640"/>
          </a:xfrm>
          <a:prstGeom prst="rect">
            <a:avLst/>
          </a:prstGeom>
          <a:noFill/>
          <a:ln w="0">
            <a:noFill/>
          </a:ln>
        </p:spPr>
        <p:txBody>
          <a:bodyPr lIns="91440" tIns="45720" rIns="91440" bIns="45720" numCol="1" spcCol="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A5C7229E-B42E-4717-9B74-33F750213F85}" type="slidenum">
              <a:rPr lang="en-US" sz="1200" b="0" u="none" strike="noStrike">
                <a:solidFill>
                  <a:srgbClr val="000000"/>
                </a:solidFill>
                <a:effectLst/>
                <a:uFillTx/>
                <a:latin typeface="Times New Roman"/>
              </a:rPr>
              <a:t>6</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1534253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PlaceHolder 1"/>
          <p:cNvSpPr>
            <a:spLocks noGrp="1" noRot="1" noChangeAspect="1"/>
          </p:cNvSpPr>
          <p:nvPr>
            <p:ph type="sldImg"/>
          </p:nvPr>
        </p:nvSpPr>
        <p:spPr>
          <a:xfrm>
            <a:off x="417513" y="701675"/>
            <a:ext cx="6242050" cy="3511550"/>
          </a:xfrm>
          <a:prstGeom prst="rect">
            <a:avLst/>
          </a:prstGeom>
          <a:ln w="0">
            <a:noFill/>
          </a:ln>
        </p:spPr>
      </p:sp>
      <p:sp>
        <p:nvSpPr>
          <p:cNvPr id="345" name="PlaceHolder 2"/>
          <p:cNvSpPr>
            <a:spLocks noGrp="1"/>
          </p:cNvSpPr>
          <p:nvPr>
            <p:ph type="body"/>
          </p:nvPr>
        </p:nvSpPr>
        <p:spPr>
          <a:xfrm>
            <a:off x="707760" y="4447440"/>
            <a:ext cx="5661360" cy="4213080"/>
          </a:xfrm>
          <a:prstGeom prst="rect">
            <a:avLst/>
          </a:prstGeom>
          <a:noFill/>
          <a:ln w="0">
            <a:noFill/>
          </a:ln>
        </p:spPr>
        <p:txBody>
          <a:bodyPr lIns="91440" tIns="45720" rIns="91440" bIns="45720" numCol="1" spcCol="0" anchor="t">
            <a:noAutofit/>
          </a:bodyPr>
          <a:lstStyle/>
          <a:p>
            <a:pPr indent="0">
              <a:buNone/>
            </a:pPr>
            <a:endParaRPr lang="en-US" sz="1800" b="0" u="none" strike="noStrike" dirty="0">
              <a:solidFill>
                <a:srgbClr val="000000"/>
              </a:solidFill>
              <a:effectLst/>
              <a:uFillTx/>
              <a:latin typeface="Arial"/>
            </a:endParaRPr>
          </a:p>
        </p:txBody>
      </p:sp>
      <p:sp>
        <p:nvSpPr>
          <p:cNvPr id="346" name="PlaceHolder 3"/>
          <p:cNvSpPr>
            <a:spLocks noGrp="1"/>
          </p:cNvSpPr>
          <p:nvPr>
            <p:ph type="sldNum" idx="19"/>
          </p:nvPr>
        </p:nvSpPr>
        <p:spPr>
          <a:xfrm>
            <a:off x="4008600" y="8893440"/>
            <a:ext cx="3066480" cy="467640"/>
          </a:xfrm>
          <a:prstGeom prst="rect">
            <a:avLst/>
          </a:prstGeom>
          <a:noFill/>
          <a:ln w="0">
            <a:noFill/>
          </a:ln>
        </p:spPr>
        <p:txBody>
          <a:bodyPr lIns="91440" tIns="45720" rIns="91440" bIns="45720" numCol="1" spcCol="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550AE668-2E2D-49CE-B495-4B31169C2B1B}" type="slidenum">
              <a:rPr lang="en-US" sz="1200" b="0" u="none" strike="noStrike">
                <a:solidFill>
                  <a:srgbClr val="000000"/>
                </a:solidFill>
                <a:effectLst/>
                <a:uFillTx/>
                <a:latin typeface="Times New Roman"/>
              </a:rPr>
              <a:t>7</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453073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6"/>
          </p:nvPr>
        </p:nvSpPr>
        <p:spPr/>
        <p:txBody>
          <a:bodyPr/>
          <a:lstStyle/>
          <a:p>
            <a:pPr indent="0" algn="r">
              <a:buNone/>
            </a:pPr>
            <a:fld id="{4B13E274-6184-46C8-9DBD-4D9783955898}" type="slidenum">
              <a:rPr lang="en-US" sz="1400" b="0" u="none" strike="noStrike" smtClean="0">
                <a:solidFill>
                  <a:srgbClr val="000000"/>
                </a:solidFill>
                <a:effectLst/>
                <a:uFillTx/>
                <a:latin typeface="Times New Roman"/>
              </a:rPr>
              <a:t>8</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34073572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idx="6"/>
          </p:nvPr>
        </p:nvSpPr>
        <p:spPr/>
        <p:txBody>
          <a:bodyPr/>
          <a:lstStyle/>
          <a:p>
            <a:pPr indent="0" algn="r">
              <a:buNone/>
            </a:pPr>
            <a:fld id="{4B13E274-6184-46C8-9DBD-4D9783955898}" type="slidenum">
              <a:rPr lang="en-US" sz="1400" b="0" u="none" strike="noStrike" smtClean="0">
                <a:solidFill>
                  <a:srgbClr val="000000"/>
                </a:solidFill>
                <a:effectLst/>
                <a:uFillTx/>
                <a:latin typeface="Times New Roman"/>
              </a:rPr>
              <a:t>9</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27326234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PlaceHolder 1"/>
          <p:cNvSpPr>
            <a:spLocks noGrp="1" noRot="1" noChangeAspect="1"/>
          </p:cNvSpPr>
          <p:nvPr>
            <p:ph type="sldImg"/>
          </p:nvPr>
        </p:nvSpPr>
        <p:spPr>
          <a:xfrm>
            <a:off x="417513" y="701675"/>
            <a:ext cx="6242050" cy="3511550"/>
          </a:xfrm>
          <a:prstGeom prst="rect">
            <a:avLst/>
          </a:prstGeom>
          <a:ln w="0">
            <a:noFill/>
          </a:ln>
        </p:spPr>
      </p:sp>
      <p:sp>
        <p:nvSpPr>
          <p:cNvPr id="357" name="PlaceHolder 2"/>
          <p:cNvSpPr>
            <a:spLocks noGrp="1"/>
          </p:cNvSpPr>
          <p:nvPr>
            <p:ph type="body"/>
          </p:nvPr>
        </p:nvSpPr>
        <p:spPr>
          <a:xfrm>
            <a:off x="707760" y="4447440"/>
            <a:ext cx="5661360" cy="4213080"/>
          </a:xfrm>
          <a:prstGeom prst="rect">
            <a:avLst/>
          </a:prstGeom>
          <a:noFill/>
          <a:ln w="0">
            <a:noFill/>
          </a:ln>
        </p:spPr>
        <p:txBody>
          <a:bodyPr lIns="91440" tIns="45720" rIns="91440" bIns="45720" numCol="1" spcCol="0" anchor="t">
            <a:noAutofit/>
          </a:bodyPr>
          <a:lstStyle/>
          <a:p>
            <a:pPr indent="0">
              <a:lnSpc>
                <a:spcPct val="100000"/>
              </a:lnSpc>
              <a:buNone/>
            </a:pPr>
            <a:endParaRPr lang="en-US" sz="1600" b="0" u="none" strike="noStrike" dirty="0">
              <a:solidFill>
                <a:srgbClr val="000000"/>
              </a:solidFill>
              <a:effectLst/>
              <a:uFillTx/>
              <a:latin typeface="Arial"/>
            </a:endParaRPr>
          </a:p>
        </p:txBody>
      </p:sp>
      <p:sp>
        <p:nvSpPr>
          <p:cNvPr id="358" name="PlaceHolder 3"/>
          <p:cNvSpPr>
            <a:spLocks noGrp="1"/>
          </p:cNvSpPr>
          <p:nvPr>
            <p:ph type="sldNum" idx="23"/>
          </p:nvPr>
        </p:nvSpPr>
        <p:spPr>
          <a:xfrm>
            <a:off x="4008600" y="8893440"/>
            <a:ext cx="3066480" cy="467640"/>
          </a:xfrm>
          <a:prstGeom prst="rect">
            <a:avLst/>
          </a:prstGeom>
          <a:noFill/>
          <a:ln w="0">
            <a:noFill/>
          </a:ln>
        </p:spPr>
        <p:txBody>
          <a:bodyPr lIns="91440" tIns="45720" rIns="91440" bIns="45720" numCol="1" spcCol="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57AFA011-C861-4AC7-8474-7D7A932DA88B}" type="slidenum">
              <a:rPr lang="en-US" sz="1200" b="0" u="none" strike="noStrike">
                <a:solidFill>
                  <a:srgbClr val="000000"/>
                </a:solidFill>
                <a:effectLst/>
                <a:uFillTx/>
                <a:latin typeface="Times New Roman"/>
              </a:rPr>
              <a:t>10</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39991636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PlaceHolder 1"/>
          <p:cNvSpPr>
            <a:spLocks noGrp="1" noRot="1" noChangeAspect="1"/>
          </p:cNvSpPr>
          <p:nvPr>
            <p:ph type="sldImg"/>
          </p:nvPr>
        </p:nvSpPr>
        <p:spPr>
          <a:xfrm>
            <a:off x="417513" y="701675"/>
            <a:ext cx="6242050" cy="3511550"/>
          </a:xfrm>
          <a:prstGeom prst="rect">
            <a:avLst/>
          </a:prstGeom>
          <a:ln w="0">
            <a:noFill/>
          </a:ln>
        </p:spPr>
      </p:sp>
      <p:sp>
        <p:nvSpPr>
          <p:cNvPr id="360" name="PlaceHolder 2"/>
          <p:cNvSpPr>
            <a:spLocks noGrp="1"/>
          </p:cNvSpPr>
          <p:nvPr>
            <p:ph type="body"/>
          </p:nvPr>
        </p:nvSpPr>
        <p:spPr>
          <a:xfrm>
            <a:off x="707760" y="4447440"/>
            <a:ext cx="5661360" cy="4213080"/>
          </a:xfrm>
          <a:prstGeom prst="rect">
            <a:avLst/>
          </a:prstGeom>
          <a:noFill/>
          <a:ln w="0">
            <a:noFill/>
          </a:ln>
        </p:spPr>
        <p:txBody>
          <a:bodyPr lIns="91440" tIns="45720" rIns="91440" bIns="45720" numCol="1" spcCol="0" anchor="t">
            <a:noAutofit/>
          </a:bodyPr>
          <a:lstStyle/>
          <a:p>
            <a:pPr indent="0">
              <a:buNone/>
            </a:pPr>
            <a:endParaRPr lang="en-US" sz="1800" b="0" u="none" strike="noStrike" dirty="0">
              <a:solidFill>
                <a:srgbClr val="000000"/>
              </a:solidFill>
              <a:effectLst/>
              <a:uFillTx/>
              <a:latin typeface="Arial"/>
            </a:endParaRPr>
          </a:p>
        </p:txBody>
      </p:sp>
      <p:sp>
        <p:nvSpPr>
          <p:cNvPr id="361" name="PlaceHolder 3"/>
          <p:cNvSpPr>
            <a:spLocks noGrp="1"/>
          </p:cNvSpPr>
          <p:nvPr>
            <p:ph type="sldNum" idx="24"/>
          </p:nvPr>
        </p:nvSpPr>
        <p:spPr>
          <a:xfrm>
            <a:off x="4008600" y="8893440"/>
            <a:ext cx="3066480" cy="467640"/>
          </a:xfrm>
          <a:prstGeom prst="rect">
            <a:avLst/>
          </a:prstGeom>
          <a:noFill/>
          <a:ln w="0">
            <a:noFill/>
          </a:ln>
        </p:spPr>
        <p:txBody>
          <a:bodyPr lIns="91440" tIns="45720" rIns="91440" bIns="45720" numCol="1" spcCol="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33F6BE4A-2099-4D3C-8E54-031A5BF93D8F}" type="slidenum">
              <a:rPr lang="en-US" sz="1200" b="0" u="none" strike="noStrike">
                <a:solidFill>
                  <a:srgbClr val="000000"/>
                </a:solidFill>
                <a:effectLst/>
                <a:uFillTx/>
                <a:latin typeface="Times New Roman"/>
              </a:rPr>
              <a:t>11</a:t>
            </a:fld>
            <a:endParaRPr lang="en-US" sz="1200" b="0" u="none" strike="noStrike">
              <a:solidFill>
                <a:srgbClr val="000000"/>
              </a:solidFill>
              <a:effectLst/>
              <a:uFillTx/>
              <a:latin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PlaceHolder 1"/>
          <p:cNvSpPr>
            <a:spLocks noGrp="1" noRot="1" noChangeAspect="1"/>
          </p:cNvSpPr>
          <p:nvPr>
            <p:ph type="sldImg"/>
          </p:nvPr>
        </p:nvSpPr>
        <p:spPr>
          <a:xfrm>
            <a:off x="417513" y="701675"/>
            <a:ext cx="6242050" cy="3511550"/>
          </a:xfrm>
          <a:prstGeom prst="rect">
            <a:avLst/>
          </a:prstGeom>
          <a:ln w="0">
            <a:noFill/>
          </a:ln>
        </p:spPr>
      </p:sp>
      <p:sp>
        <p:nvSpPr>
          <p:cNvPr id="360" name="PlaceHolder 2"/>
          <p:cNvSpPr>
            <a:spLocks noGrp="1"/>
          </p:cNvSpPr>
          <p:nvPr>
            <p:ph type="body"/>
          </p:nvPr>
        </p:nvSpPr>
        <p:spPr>
          <a:xfrm>
            <a:off x="707760" y="4447440"/>
            <a:ext cx="5661360" cy="4213080"/>
          </a:xfrm>
          <a:prstGeom prst="rect">
            <a:avLst/>
          </a:prstGeom>
          <a:noFill/>
          <a:ln w="0">
            <a:noFill/>
          </a:ln>
        </p:spPr>
        <p:txBody>
          <a:bodyPr lIns="91440" tIns="45720" rIns="91440" bIns="45720" numCol="1" spcCol="0" anchor="t">
            <a:noAutofit/>
          </a:bodyPr>
          <a:lstStyle/>
          <a:p>
            <a:pPr>
              <a:lnSpc>
                <a:spcPct val="100000"/>
              </a:lnSpc>
            </a:pPr>
            <a:endParaRPr lang="en-US" sz="1800" b="0" u="none" strike="noStrike" dirty="0">
              <a:solidFill>
                <a:schemeClr val="dk1"/>
              </a:solidFill>
              <a:effectLst/>
              <a:uFillTx/>
              <a:latin typeface="Calibri"/>
              <a:ea typeface="宋体"/>
            </a:endParaRPr>
          </a:p>
        </p:txBody>
      </p:sp>
      <p:sp>
        <p:nvSpPr>
          <p:cNvPr id="361" name="PlaceHolder 3"/>
          <p:cNvSpPr>
            <a:spLocks noGrp="1"/>
          </p:cNvSpPr>
          <p:nvPr>
            <p:ph type="sldNum" idx="24"/>
          </p:nvPr>
        </p:nvSpPr>
        <p:spPr>
          <a:xfrm>
            <a:off x="4008600" y="8893440"/>
            <a:ext cx="3066480" cy="467640"/>
          </a:xfrm>
          <a:prstGeom prst="rect">
            <a:avLst/>
          </a:prstGeom>
          <a:noFill/>
          <a:ln w="0">
            <a:noFill/>
          </a:ln>
        </p:spPr>
        <p:txBody>
          <a:bodyPr lIns="91440" tIns="45720" rIns="91440" bIns="45720" numCol="1" spcCol="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33F6BE4A-2099-4D3C-8E54-031A5BF93D8F}" type="slidenum">
              <a:rPr lang="en-US" sz="1200" b="0" u="none" strike="noStrike">
                <a:solidFill>
                  <a:srgbClr val="000000"/>
                </a:solidFill>
                <a:effectLst/>
                <a:uFillTx/>
                <a:latin typeface="Times New Roman"/>
              </a:rPr>
              <a:t>12</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24771824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PlaceHolder 1"/>
          <p:cNvSpPr>
            <a:spLocks noGrp="1" noRot="1" noChangeAspect="1"/>
          </p:cNvSpPr>
          <p:nvPr>
            <p:ph type="sldImg"/>
          </p:nvPr>
        </p:nvSpPr>
        <p:spPr>
          <a:xfrm>
            <a:off x="417513" y="701675"/>
            <a:ext cx="6242050" cy="3511550"/>
          </a:xfrm>
          <a:prstGeom prst="rect">
            <a:avLst/>
          </a:prstGeom>
          <a:ln w="0">
            <a:noFill/>
          </a:ln>
        </p:spPr>
      </p:sp>
      <p:sp>
        <p:nvSpPr>
          <p:cNvPr id="360" name="PlaceHolder 2"/>
          <p:cNvSpPr>
            <a:spLocks noGrp="1"/>
          </p:cNvSpPr>
          <p:nvPr>
            <p:ph type="body"/>
          </p:nvPr>
        </p:nvSpPr>
        <p:spPr>
          <a:xfrm>
            <a:off x="707760" y="4447440"/>
            <a:ext cx="5661360" cy="4213080"/>
          </a:xfrm>
          <a:prstGeom prst="rect">
            <a:avLst/>
          </a:prstGeom>
          <a:noFill/>
          <a:ln w="0">
            <a:noFill/>
          </a:ln>
        </p:spPr>
        <p:txBody>
          <a:bodyPr lIns="91440" tIns="45720" rIns="91440" bIns="45720" numCol="1" spcCol="0" anchor="t">
            <a:noAutofit/>
          </a:bodyPr>
          <a:lstStyle/>
          <a:p>
            <a:pPr>
              <a:lnSpc>
                <a:spcPct val="100000"/>
              </a:lnSpc>
            </a:pPr>
            <a:endParaRPr lang="en-US" sz="1800" b="0" u="none" strike="noStrike" dirty="0">
              <a:solidFill>
                <a:schemeClr val="dk1"/>
              </a:solidFill>
              <a:effectLst/>
              <a:uFillTx/>
              <a:latin typeface="Calibri"/>
              <a:ea typeface="宋体"/>
            </a:endParaRPr>
          </a:p>
        </p:txBody>
      </p:sp>
      <p:sp>
        <p:nvSpPr>
          <p:cNvPr id="361" name="PlaceHolder 3"/>
          <p:cNvSpPr>
            <a:spLocks noGrp="1"/>
          </p:cNvSpPr>
          <p:nvPr>
            <p:ph type="sldNum" idx="24"/>
          </p:nvPr>
        </p:nvSpPr>
        <p:spPr>
          <a:xfrm>
            <a:off x="4008600" y="8893440"/>
            <a:ext cx="3066480" cy="467640"/>
          </a:xfrm>
          <a:prstGeom prst="rect">
            <a:avLst/>
          </a:prstGeom>
          <a:noFill/>
          <a:ln w="0">
            <a:noFill/>
          </a:ln>
        </p:spPr>
        <p:txBody>
          <a:bodyPr lIns="91440" tIns="45720" rIns="91440" bIns="45720" numCol="1" spcCol="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33F6BE4A-2099-4D3C-8E54-031A5BF93D8F}" type="slidenum">
              <a:rPr lang="en-US" sz="1200" b="0" u="none" strike="noStrike">
                <a:solidFill>
                  <a:srgbClr val="000000"/>
                </a:solidFill>
                <a:effectLst/>
                <a:uFillTx/>
                <a:latin typeface="Times New Roman"/>
              </a:rPr>
              <a:t>13</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42894003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PlaceHolder 1"/>
          <p:cNvSpPr>
            <a:spLocks noGrp="1" noRot="1" noChangeAspect="1"/>
          </p:cNvSpPr>
          <p:nvPr>
            <p:ph type="sldImg"/>
          </p:nvPr>
        </p:nvSpPr>
        <p:spPr>
          <a:xfrm>
            <a:off x="417513" y="701675"/>
            <a:ext cx="6242050" cy="3511550"/>
          </a:xfrm>
          <a:prstGeom prst="rect">
            <a:avLst/>
          </a:prstGeom>
          <a:ln w="0">
            <a:noFill/>
          </a:ln>
        </p:spPr>
      </p:sp>
      <p:sp>
        <p:nvSpPr>
          <p:cNvPr id="360" name="PlaceHolder 2"/>
          <p:cNvSpPr>
            <a:spLocks noGrp="1"/>
          </p:cNvSpPr>
          <p:nvPr>
            <p:ph type="body"/>
          </p:nvPr>
        </p:nvSpPr>
        <p:spPr>
          <a:xfrm>
            <a:off x="707760" y="4447440"/>
            <a:ext cx="5661360" cy="4213080"/>
          </a:xfrm>
          <a:prstGeom prst="rect">
            <a:avLst/>
          </a:prstGeom>
          <a:noFill/>
          <a:ln w="0">
            <a:noFill/>
          </a:ln>
        </p:spPr>
        <p:txBody>
          <a:bodyPr lIns="91440" tIns="45720" rIns="91440" bIns="45720" numCol="1" spcCol="0" anchor="t">
            <a:noAutofit/>
          </a:bodyPr>
          <a:lstStyle/>
          <a:p>
            <a:pPr>
              <a:lnSpc>
                <a:spcPct val="100000"/>
              </a:lnSpc>
            </a:pPr>
            <a:endParaRPr lang="en-US" sz="1800" b="0" u="none" strike="noStrike" dirty="0">
              <a:solidFill>
                <a:schemeClr val="dk1"/>
              </a:solidFill>
              <a:effectLst/>
              <a:uFillTx/>
              <a:latin typeface="Calibri"/>
              <a:ea typeface="宋体"/>
            </a:endParaRPr>
          </a:p>
        </p:txBody>
      </p:sp>
      <p:sp>
        <p:nvSpPr>
          <p:cNvPr id="361" name="PlaceHolder 3"/>
          <p:cNvSpPr>
            <a:spLocks noGrp="1"/>
          </p:cNvSpPr>
          <p:nvPr>
            <p:ph type="sldNum" idx="24"/>
          </p:nvPr>
        </p:nvSpPr>
        <p:spPr>
          <a:xfrm>
            <a:off x="4008600" y="8893440"/>
            <a:ext cx="3066480" cy="467640"/>
          </a:xfrm>
          <a:prstGeom prst="rect">
            <a:avLst/>
          </a:prstGeom>
          <a:noFill/>
          <a:ln w="0">
            <a:noFill/>
          </a:ln>
        </p:spPr>
        <p:txBody>
          <a:bodyPr lIns="91440" tIns="45720" rIns="91440" bIns="45720" numCol="1" spcCol="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33F6BE4A-2099-4D3C-8E54-031A5BF93D8F}" type="slidenum">
              <a:rPr lang="en-US" sz="1200" b="0" u="none" strike="noStrike">
                <a:solidFill>
                  <a:srgbClr val="000000"/>
                </a:solidFill>
                <a:effectLst/>
                <a:uFillTx/>
                <a:latin typeface="Times New Roman"/>
              </a:rPr>
              <a:t>14</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1863978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PlaceHolder 1"/>
          <p:cNvSpPr>
            <a:spLocks noGrp="1" noRot="1" noChangeAspect="1"/>
          </p:cNvSpPr>
          <p:nvPr>
            <p:ph type="sldImg"/>
          </p:nvPr>
        </p:nvSpPr>
        <p:spPr>
          <a:xfrm>
            <a:off x="417513" y="701675"/>
            <a:ext cx="6242050" cy="3511550"/>
          </a:xfrm>
          <a:prstGeom prst="rect">
            <a:avLst/>
          </a:prstGeom>
          <a:ln w="0">
            <a:noFill/>
          </a:ln>
        </p:spPr>
      </p:sp>
      <p:sp>
        <p:nvSpPr>
          <p:cNvPr id="360" name="PlaceHolder 2"/>
          <p:cNvSpPr>
            <a:spLocks noGrp="1"/>
          </p:cNvSpPr>
          <p:nvPr>
            <p:ph type="body"/>
          </p:nvPr>
        </p:nvSpPr>
        <p:spPr>
          <a:xfrm>
            <a:off x="707760" y="4447440"/>
            <a:ext cx="5661360" cy="4213080"/>
          </a:xfrm>
          <a:prstGeom prst="rect">
            <a:avLst/>
          </a:prstGeom>
          <a:noFill/>
          <a:ln w="0">
            <a:noFill/>
          </a:ln>
        </p:spPr>
        <p:txBody>
          <a:bodyPr lIns="91440" tIns="45720" rIns="91440" bIns="45720" numCol="1" spcCol="0" anchor="t">
            <a:noAutofit/>
          </a:bodyPr>
          <a:lstStyle/>
          <a:p>
            <a:pPr>
              <a:lnSpc>
                <a:spcPct val="100000"/>
              </a:lnSpc>
            </a:pPr>
            <a:endParaRPr lang="en-US" sz="1800" b="0" u="none" strike="noStrike" dirty="0">
              <a:solidFill>
                <a:schemeClr val="dk1"/>
              </a:solidFill>
              <a:effectLst/>
              <a:uFillTx/>
              <a:latin typeface="Calibri"/>
              <a:ea typeface="宋体"/>
            </a:endParaRPr>
          </a:p>
        </p:txBody>
      </p:sp>
      <p:sp>
        <p:nvSpPr>
          <p:cNvPr id="361" name="PlaceHolder 3"/>
          <p:cNvSpPr>
            <a:spLocks noGrp="1"/>
          </p:cNvSpPr>
          <p:nvPr>
            <p:ph type="sldNum" idx="24"/>
          </p:nvPr>
        </p:nvSpPr>
        <p:spPr>
          <a:xfrm>
            <a:off x="4008600" y="8893440"/>
            <a:ext cx="3066480" cy="467640"/>
          </a:xfrm>
          <a:prstGeom prst="rect">
            <a:avLst/>
          </a:prstGeom>
          <a:noFill/>
          <a:ln w="0">
            <a:noFill/>
          </a:ln>
        </p:spPr>
        <p:txBody>
          <a:bodyPr lIns="91440" tIns="45720" rIns="91440" bIns="45720" numCol="1" spcCol="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33F6BE4A-2099-4D3C-8E54-031A5BF93D8F}" type="slidenum">
              <a:rPr lang="en-US" sz="1200" b="0" u="none" strike="noStrike">
                <a:solidFill>
                  <a:srgbClr val="000000"/>
                </a:solidFill>
                <a:effectLst/>
                <a:uFillTx/>
                <a:latin typeface="Times New Roman"/>
              </a:rPr>
              <a:t>15</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42092644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PlaceHolder 1"/>
          <p:cNvSpPr>
            <a:spLocks noGrp="1" noRot="1" noChangeAspect="1"/>
          </p:cNvSpPr>
          <p:nvPr>
            <p:ph type="sldImg"/>
          </p:nvPr>
        </p:nvSpPr>
        <p:spPr>
          <a:xfrm>
            <a:off x="417513" y="701675"/>
            <a:ext cx="6242050" cy="3511550"/>
          </a:xfrm>
          <a:prstGeom prst="rect">
            <a:avLst/>
          </a:prstGeom>
          <a:ln w="0">
            <a:noFill/>
          </a:ln>
        </p:spPr>
      </p:sp>
      <p:sp>
        <p:nvSpPr>
          <p:cNvPr id="360" name="PlaceHolder 2"/>
          <p:cNvSpPr>
            <a:spLocks noGrp="1"/>
          </p:cNvSpPr>
          <p:nvPr>
            <p:ph type="body"/>
          </p:nvPr>
        </p:nvSpPr>
        <p:spPr>
          <a:xfrm>
            <a:off x="707760" y="4447440"/>
            <a:ext cx="5661360" cy="4213080"/>
          </a:xfrm>
          <a:prstGeom prst="rect">
            <a:avLst/>
          </a:prstGeom>
          <a:noFill/>
          <a:ln w="0">
            <a:noFill/>
          </a:ln>
        </p:spPr>
        <p:txBody>
          <a:bodyPr lIns="91440" tIns="45720" rIns="91440" bIns="45720" numCol="1" spcCol="0" anchor="t">
            <a:noAutofit/>
          </a:bodyPr>
          <a:lstStyle/>
          <a:p>
            <a:pPr>
              <a:lnSpc>
                <a:spcPct val="100000"/>
              </a:lnSpc>
            </a:pPr>
            <a:endParaRPr lang="en-US" sz="1800" b="0" u="none" strike="noStrike" dirty="0">
              <a:solidFill>
                <a:schemeClr val="dk1"/>
              </a:solidFill>
              <a:effectLst/>
              <a:uFillTx/>
              <a:latin typeface="Calibri"/>
              <a:ea typeface="宋体"/>
            </a:endParaRPr>
          </a:p>
        </p:txBody>
      </p:sp>
      <p:sp>
        <p:nvSpPr>
          <p:cNvPr id="361" name="PlaceHolder 3"/>
          <p:cNvSpPr>
            <a:spLocks noGrp="1"/>
          </p:cNvSpPr>
          <p:nvPr>
            <p:ph type="sldNum" idx="24"/>
          </p:nvPr>
        </p:nvSpPr>
        <p:spPr>
          <a:xfrm>
            <a:off x="4008600" y="8893440"/>
            <a:ext cx="3066480" cy="467640"/>
          </a:xfrm>
          <a:prstGeom prst="rect">
            <a:avLst/>
          </a:prstGeom>
          <a:noFill/>
          <a:ln w="0">
            <a:noFill/>
          </a:ln>
        </p:spPr>
        <p:txBody>
          <a:bodyPr lIns="91440" tIns="45720" rIns="91440" bIns="45720" numCol="1" spcCol="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33F6BE4A-2099-4D3C-8E54-031A5BF93D8F}" type="slidenum">
              <a:rPr lang="en-US" sz="1200" b="0" u="none" strike="noStrike">
                <a:solidFill>
                  <a:srgbClr val="000000"/>
                </a:solidFill>
                <a:effectLst/>
                <a:uFillTx/>
                <a:latin typeface="Times New Roman"/>
              </a:rPr>
              <a:t>16</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5902220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PlaceHolder 1"/>
          <p:cNvSpPr>
            <a:spLocks noGrp="1" noRot="1" noChangeAspect="1"/>
          </p:cNvSpPr>
          <p:nvPr>
            <p:ph type="sldImg"/>
          </p:nvPr>
        </p:nvSpPr>
        <p:spPr>
          <a:xfrm>
            <a:off x="417513" y="701675"/>
            <a:ext cx="6242050" cy="3511550"/>
          </a:xfrm>
          <a:prstGeom prst="rect">
            <a:avLst/>
          </a:prstGeom>
          <a:ln w="0">
            <a:noFill/>
          </a:ln>
        </p:spPr>
      </p:sp>
      <p:sp>
        <p:nvSpPr>
          <p:cNvPr id="360" name="PlaceHolder 2"/>
          <p:cNvSpPr>
            <a:spLocks noGrp="1"/>
          </p:cNvSpPr>
          <p:nvPr>
            <p:ph type="body"/>
          </p:nvPr>
        </p:nvSpPr>
        <p:spPr>
          <a:xfrm>
            <a:off x="707760" y="4447440"/>
            <a:ext cx="5661360" cy="4213080"/>
          </a:xfrm>
          <a:prstGeom prst="rect">
            <a:avLst/>
          </a:prstGeom>
          <a:noFill/>
          <a:ln w="0">
            <a:noFill/>
          </a:ln>
        </p:spPr>
        <p:txBody>
          <a:bodyPr lIns="91440" tIns="45720" rIns="91440" bIns="45720" numCol="1" spcCol="0" anchor="t">
            <a:noAutofit/>
          </a:bodyPr>
          <a:lstStyle/>
          <a:p>
            <a:pPr>
              <a:lnSpc>
                <a:spcPct val="100000"/>
              </a:lnSpc>
            </a:pPr>
            <a:endParaRPr lang="en-US" sz="1800" b="0" u="none" strike="noStrike" dirty="0">
              <a:solidFill>
                <a:schemeClr val="dk1"/>
              </a:solidFill>
              <a:effectLst/>
              <a:uFillTx/>
              <a:latin typeface="Calibri"/>
              <a:ea typeface="宋体"/>
            </a:endParaRPr>
          </a:p>
        </p:txBody>
      </p:sp>
      <p:sp>
        <p:nvSpPr>
          <p:cNvPr id="361" name="PlaceHolder 3"/>
          <p:cNvSpPr>
            <a:spLocks noGrp="1"/>
          </p:cNvSpPr>
          <p:nvPr>
            <p:ph type="sldNum" idx="24"/>
          </p:nvPr>
        </p:nvSpPr>
        <p:spPr>
          <a:xfrm>
            <a:off x="4008600" y="8893440"/>
            <a:ext cx="3066480" cy="467640"/>
          </a:xfrm>
          <a:prstGeom prst="rect">
            <a:avLst/>
          </a:prstGeom>
          <a:noFill/>
          <a:ln w="0">
            <a:noFill/>
          </a:ln>
        </p:spPr>
        <p:txBody>
          <a:bodyPr lIns="91440" tIns="45720" rIns="91440" bIns="45720" numCol="1" spcCol="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33F6BE4A-2099-4D3C-8E54-031A5BF93D8F}" type="slidenum">
              <a:rPr lang="en-US" sz="1200" b="0" u="none" strike="noStrike">
                <a:solidFill>
                  <a:srgbClr val="000000"/>
                </a:solidFill>
                <a:effectLst/>
                <a:uFillTx/>
                <a:latin typeface="Times New Roman"/>
              </a:rPr>
              <a:t>17</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4118690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PlaceHolder 1"/>
          <p:cNvSpPr>
            <a:spLocks noGrp="1" noRot="1" noChangeAspect="1"/>
          </p:cNvSpPr>
          <p:nvPr>
            <p:ph type="sldImg"/>
          </p:nvPr>
        </p:nvSpPr>
        <p:spPr>
          <a:xfrm>
            <a:off x="417513" y="701675"/>
            <a:ext cx="6242050" cy="3511550"/>
          </a:xfrm>
          <a:prstGeom prst="rect">
            <a:avLst/>
          </a:prstGeom>
          <a:ln w="0">
            <a:noFill/>
          </a:ln>
        </p:spPr>
      </p:sp>
      <p:sp>
        <p:nvSpPr>
          <p:cNvPr id="360" name="PlaceHolder 2"/>
          <p:cNvSpPr>
            <a:spLocks noGrp="1"/>
          </p:cNvSpPr>
          <p:nvPr>
            <p:ph type="body"/>
          </p:nvPr>
        </p:nvSpPr>
        <p:spPr>
          <a:xfrm>
            <a:off x="707760" y="4447440"/>
            <a:ext cx="5661360" cy="4213080"/>
          </a:xfrm>
          <a:prstGeom prst="rect">
            <a:avLst/>
          </a:prstGeom>
          <a:noFill/>
          <a:ln w="0">
            <a:noFill/>
          </a:ln>
        </p:spPr>
        <p:txBody>
          <a:bodyPr lIns="91440" tIns="45720" rIns="91440" bIns="45720" numCol="1" spcCol="0" anchor="t">
            <a:noAutofit/>
          </a:bodyPr>
          <a:lstStyle/>
          <a:p>
            <a:pPr>
              <a:lnSpc>
                <a:spcPct val="100000"/>
              </a:lnSpc>
            </a:pPr>
            <a:endParaRPr lang="en-US" sz="1800" b="0" u="none" strike="noStrike" dirty="0">
              <a:solidFill>
                <a:schemeClr val="dk1"/>
              </a:solidFill>
              <a:effectLst/>
              <a:uFillTx/>
              <a:latin typeface="Calibri"/>
              <a:ea typeface="宋体"/>
            </a:endParaRPr>
          </a:p>
        </p:txBody>
      </p:sp>
      <p:sp>
        <p:nvSpPr>
          <p:cNvPr id="361" name="PlaceHolder 3"/>
          <p:cNvSpPr>
            <a:spLocks noGrp="1"/>
          </p:cNvSpPr>
          <p:nvPr>
            <p:ph type="sldNum" idx="24"/>
          </p:nvPr>
        </p:nvSpPr>
        <p:spPr>
          <a:xfrm>
            <a:off x="4008600" y="8893440"/>
            <a:ext cx="3066480" cy="467640"/>
          </a:xfrm>
          <a:prstGeom prst="rect">
            <a:avLst/>
          </a:prstGeom>
          <a:noFill/>
          <a:ln w="0">
            <a:noFill/>
          </a:ln>
        </p:spPr>
        <p:txBody>
          <a:bodyPr lIns="91440" tIns="45720" rIns="91440" bIns="45720" numCol="1" spcCol="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33F6BE4A-2099-4D3C-8E54-031A5BF93D8F}" type="slidenum">
              <a:rPr lang="en-US" sz="1200" b="0" u="none" strike="noStrike">
                <a:solidFill>
                  <a:srgbClr val="000000"/>
                </a:solidFill>
                <a:effectLst/>
                <a:uFillTx/>
                <a:latin typeface="Times New Roman"/>
              </a:rPr>
              <a:t>18</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42925762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PlaceHolder 1"/>
          <p:cNvSpPr>
            <a:spLocks noGrp="1" noRot="1" noChangeAspect="1"/>
          </p:cNvSpPr>
          <p:nvPr>
            <p:ph type="sldImg"/>
          </p:nvPr>
        </p:nvSpPr>
        <p:spPr>
          <a:xfrm>
            <a:off x="417513" y="701675"/>
            <a:ext cx="6242050" cy="3511550"/>
          </a:xfrm>
          <a:prstGeom prst="rect">
            <a:avLst/>
          </a:prstGeom>
          <a:ln w="0">
            <a:noFill/>
          </a:ln>
        </p:spPr>
      </p:sp>
      <p:sp>
        <p:nvSpPr>
          <p:cNvPr id="360" name="PlaceHolder 2"/>
          <p:cNvSpPr>
            <a:spLocks noGrp="1"/>
          </p:cNvSpPr>
          <p:nvPr>
            <p:ph type="body"/>
          </p:nvPr>
        </p:nvSpPr>
        <p:spPr>
          <a:xfrm>
            <a:off x="707760" y="4447440"/>
            <a:ext cx="5661360" cy="4213080"/>
          </a:xfrm>
          <a:prstGeom prst="rect">
            <a:avLst/>
          </a:prstGeom>
          <a:noFill/>
          <a:ln w="0">
            <a:noFill/>
          </a:ln>
        </p:spPr>
        <p:txBody>
          <a:bodyPr lIns="91440" tIns="45720" rIns="91440" bIns="45720" numCol="1" spcCol="0" anchor="t">
            <a:noAutofit/>
          </a:bodyPr>
          <a:lstStyle/>
          <a:p>
            <a:pPr>
              <a:lnSpc>
                <a:spcPct val="100000"/>
              </a:lnSpc>
            </a:pPr>
            <a:endParaRPr lang="en-US" sz="1800" b="0" u="none" strike="noStrike" dirty="0">
              <a:solidFill>
                <a:schemeClr val="dk1"/>
              </a:solidFill>
              <a:effectLst/>
              <a:uFillTx/>
              <a:latin typeface="Calibri"/>
              <a:ea typeface="宋体"/>
            </a:endParaRPr>
          </a:p>
        </p:txBody>
      </p:sp>
      <p:sp>
        <p:nvSpPr>
          <p:cNvPr id="361" name="PlaceHolder 3"/>
          <p:cNvSpPr>
            <a:spLocks noGrp="1"/>
          </p:cNvSpPr>
          <p:nvPr>
            <p:ph type="sldNum" idx="24"/>
          </p:nvPr>
        </p:nvSpPr>
        <p:spPr>
          <a:xfrm>
            <a:off x="4008600" y="8893440"/>
            <a:ext cx="3066480" cy="467640"/>
          </a:xfrm>
          <a:prstGeom prst="rect">
            <a:avLst/>
          </a:prstGeom>
          <a:noFill/>
          <a:ln w="0">
            <a:noFill/>
          </a:ln>
        </p:spPr>
        <p:txBody>
          <a:bodyPr lIns="91440" tIns="45720" rIns="91440" bIns="45720" numCol="1" spcCol="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33F6BE4A-2099-4D3C-8E54-031A5BF93D8F}" type="slidenum">
              <a:rPr lang="en-US" sz="1200" b="0" u="none" strike="noStrike">
                <a:solidFill>
                  <a:srgbClr val="000000"/>
                </a:solidFill>
                <a:effectLst/>
                <a:uFillTx/>
                <a:latin typeface="Times New Roman"/>
              </a:rPr>
              <a:t>19</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20380358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PlaceHolder 1"/>
          <p:cNvSpPr>
            <a:spLocks noGrp="1" noRot="1" noChangeAspect="1"/>
          </p:cNvSpPr>
          <p:nvPr>
            <p:ph type="sldImg"/>
          </p:nvPr>
        </p:nvSpPr>
        <p:spPr>
          <a:xfrm>
            <a:off x="417513" y="701675"/>
            <a:ext cx="6242050" cy="3511550"/>
          </a:xfrm>
          <a:prstGeom prst="rect">
            <a:avLst/>
          </a:prstGeom>
          <a:ln w="0">
            <a:noFill/>
          </a:ln>
        </p:spPr>
      </p:sp>
      <p:sp>
        <p:nvSpPr>
          <p:cNvPr id="360" name="PlaceHolder 2"/>
          <p:cNvSpPr>
            <a:spLocks noGrp="1"/>
          </p:cNvSpPr>
          <p:nvPr>
            <p:ph type="body"/>
          </p:nvPr>
        </p:nvSpPr>
        <p:spPr>
          <a:xfrm>
            <a:off x="707760" y="4447440"/>
            <a:ext cx="5661360" cy="4213080"/>
          </a:xfrm>
          <a:prstGeom prst="rect">
            <a:avLst/>
          </a:prstGeom>
          <a:noFill/>
          <a:ln w="0">
            <a:noFill/>
          </a:ln>
        </p:spPr>
        <p:txBody>
          <a:bodyPr lIns="91440" tIns="45720" rIns="91440" bIns="45720" numCol="1" spcCol="0" anchor="t">
            <a:noAutofit/>
          </a:bodyPr>
          <a:lstStyle/>
          <a:p>
            <a:pPr>
              <a:lnSpc>
                <a:spcPct val="100000"/>
              </a:lnSpc>
            </a:pPr>
            <a:endParaRPr lang="en-US" sz="1800" b="0" u="none" strike="noStrike" dirty="0">
              <a:solidFill>
                <a:schemeClr val="dk1"/>
              </a:solidFill>
              <a:effectLst/>
              <a:uFillTx/>
              <a:latin typeface="Calibri"/>
              <a:ea typeface="宋体"/>
            </a:endParaRPr>
          </a:p>
        </p:txBody>
      </p:sp>
      <p:sp>
        <p:nvSpPr>
          <p:cNvPr id="361" name="PlaceHolder 3"/>
          <p:cNvSpPr>
            <a:spLocks noGrp="1"/>
          </p:cNvSpPr>
          <p:nvPr>
            <p:ph type="sldNum" idx="24"/>
          </p:nvPr>
        </p:nvSpPr>
        <p:spPr>
          <a:xfrm>
            <a:off x="4008600" y="8893440"/>
            <a:ext cx="3066480" cy="467640"/>
          </a:xfrm>
          <a:prstGeom prst="rect">
            <a:avLst/>
          </a:prstGeom>
          <a:noFill/>
          <a:ln w="0">
            <a:noFill/>
          </a:ln>
        </p:spPr>
        <p:txBody>
          <a:bodyPr lIns="91440" tIns="45720" rIns="91440" bIns="45720" numCol="1" spcCol="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33F6BE4A-2099-4D3C-8E54-031A5BF93D8F}" type="slidenum">
              <a:rPr lang="en-US" sz="1200" b="0" u="none" strike="noStrike">
                <a:solidFill>
                  <a:srgbClr val="000000"/>
                </a:solidFill>
                <a:effectLst/>
                <a:uFillTx/>
                <a:latin typeface="Times New Roman"/>
              </a:rPr>
              <a:t>20</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25585334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6"/>
          </p:nvPr>
        </p:nvSpPr>
        <p:spPr/>
        <p:txBody>
          <a:bodyPr/>
          <a:lstStyle/>
          <a:p>
            <a:pPr indent="0" algn="r">
              <a:buNone/>
            </a:pPr>
            <a:fld id="{4B13E274-6184-46C8-9DBD-4D9783955898}" type="slidenum">
              <a:rPr lang="en-US" sz="1400" b="0" u="none" strike="noStrike" smtClean="0">
                <a:solidFill>
                  <a:srgbClr val="000000"/>
                </a:solidFill>
                <a:effectLst/>
                <a:uFillTx/>
                <a:latin typeface="Times New Roman"/>
              </a:rPr>
              <a:t>21</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13493545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 name="PlaceHolder 1"/>
          <p:cNvSpPr>
            <a:spLocks noGrp="1" noRot="1" noChangeAspect="1"/>
          </p:cNvSpPr>
          <p:nvPr>
            <p:ph type="sldImg"/>
          </p:nvPr>
        </p:nvSpPr>
        <p:spPr>
          <a:xfrm>
            <a:off x="417513" y="701675"/>
            <a:ext cx="6242050" cy="3511550"/>
          </a:xfrm>
          <a:prstGeom prst="rect">
            <a:avLst/>
          </a:prstGeom>
          <a:ln w="0">
            <a:noFill/>
          </a:ln>
        </p:spPr>
      </p:sp>
      <p:sp>
        <p:nvSpPr>
          <p:cNvPr id="363" name="PlaceHolder 2"/>
          <p:cNvSpPr>
            <a:spLocks noGrp="1"/>
          </p:cNvSpPr>
          <p:nvPr>
            <p:ph type="body"/>
          </p:nvPr>
        </p:nvSpPr>
        <p:spPr>
          <a:xfrm>
            <a:off x="707760" y="4447440"/>
            <a:ext cx="5661360" cy="4213080"/>
          </a:xfrm>
          <a:prstGeom prst="rect">
            <a:avLst/>
          </a:prstGeom>
          <a:noFill/>
          <a:ln w="0">
            <a:noFill/>
          </a:ln>
        </p:spPr>
        <p:txBody>
          <a:bodyPr lIns="91440" tIns="45720" rIns="91440" bIns="45720" numCol="1" spcCol="0" anchor="t">
            <a:noAutofit/>
          </a:bodyPr>
          <a:lstStyle/>
          <a:p>
            <a:pPr indent="0">
              <a:lnSpc>
                <a:spcPct val="100000"/>
              </a:lnSpc>
              <a:buNone/>
            </a:pPr>
            <a:endParaRPr lang="en-US" sz="2000" b="0" u="none" strike="noStrike" dirty="0">
              <a:solidFill>
                <a:srgbClr val="000000"/>
              </a:solidFill>
              <a:effectLst/>
              <a:uFillTx/>
              <a:latin typeface="Arial"/>
            </a:endParaRPr>
          </a:p>
        </p:txBody>
      </p:sp>
      <p:sp>
        <p:nvSpPr>
          <p:cNvPr id="364" name="PlaceHolder 3"/>
          <p:cNvSpPr>
            <a:spLocks noGrp="1"/>
          </p:cNvSpPr>
          <p:nvPr>
            <p:ph type="sldNum" idx="25"/>
          </p:nvPr>
        </p:nvSpPr>
        <p:spPr>
          <a:xfrm>
            <a:off x="4008600" y="8893440"/>
            <a:ext cx="3066480" cy="467640"/>
          </a:xfrm>
          <a:prstGeom prst="rect">
            <a:avLst/>
          </a:prstGeom>
          <a:noFill/>
          <a:ln w="0">
            <a:noFill/>
          </a:ln>
        </p:spPr>
        <p:txBody>
          <a:bodyPr lIns="91440" tIns="45720" rIns="91440" bIns="45720" numCol="1" spcCol="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B4AFE242-AAA1-451F-858D-C16BFAD823F8}" type="slidenum">
              <a:rPr lang="en-US" sz="1200" b="0" u="none" strike="noStrike">
                <a:solidFill>
                  <a:srgbClr val="000000"/>
                </a:solidFill>
                <a:effectLst/>
                <a:uFillTx/>
                <a:latin typeface="Times New Roman"/>
              </a:rPr>
              <a:t>22</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23118761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6"/>
          </p:nvPr>
        </p:nvSpPr>
        <p:spPr/>
        <p:txBody>
          <a:bodyPr/>
          <a:lstStyle/>
          <a:p>
            <a:pPr indent="0" algn="r">
              <a:buNone/>
            </a:pPr>
            <a:fld id="{4B13E274-6184-46C8-9DBD-4D9783955898}" type="slidenum">
              <a:rPr lang="en-US" sz="1400" b="0" u="none" strike="noStrike" smtClean="0">
                <a:solidFill>
                  <a:srgbClr val="000000"/>
                </a:solidFill>
                <a:effectLst/>
                <a:uFillTx/>
                <a:latin typeface="Times New Roman"/>
              </a:rPr>
              <a:t>23</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6634147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6"/>
          </p:nvPr>
        </p:nvSpPr>
        <p:spPr/>
        <p:txBody>
          <a:bodyPr/>
          <a:lstStyle/>
          <a:p>
            <a:pPr indent="0" algn="r">
              <a:buNone/>
            </a:pPr>
            <a:fld id="{4B13E274-6184-46C8-9DBD-4D9783955898}" type="slidenum">
              <a:rPr lang="en-US" sz="1400" b="0" u="none" strike="noStrike" smtClean="0">
                <a:solidFill>
                  <a:srgbClr val="000000"/>
                </a:solidFill>
                <a:effectLst/>
                <a:uFillTx/>
                <a:latin typeface="Times New Roman"/>
              </a:rPr>
              <a:t>24</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27170995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Title Slide">
    <p:bg>
      <p:bgPr>
        <a:solidFill>
          <a:schemeClr val="lt2"/>
        </a:solidFill>
        <a:effectLst/>
      </p:bgPr>
    </p:bg>
    <p:spTree>
      <p:nvGrpSpPr>
        <p:cNvPr id="1" name=""/>
        <p:cNvGrpSpPr/>
        <p:nvPr/>
      </p:nvGrpSpPr>
      <p:grpSpPr>
        <a:xfrm>
          <a:off x="0" y="0"/>
          <a:ext cx="0" cy="0"/>
          <a:chOff x="0" y="0"/>
          <a:chExt cx="0" cy="0"/>
        </a:xfrm>
      </p:grpSpPr>
      <p:grpSp>
        <p:nvGrpSpPr>
          <p:cNvPr id="17" name="组合 13"/>
          <p:cNvGrpSpPr/>
          <p:nvPr/>
        </p:nvGrpSpPr>
        <p:grpSpPr>
          <a:xfrm>
            <a:off x="0" y="6783840"/>
            <a:ext cx="12191760" cy="73800"/>
            <a:chOff x="0" y="6783840"/>
            <a:chExt cx="12191760" cy="73800"/>
          </a:xfrm>
        </p:grpSpPr>
        <p:pic>
          <p:nvPicPr>
            <p:cNvPr id="18" name="Picture 2" descr="E:\01 日常工作\10 多媒体\PPT内部汇报用模板\红条.jpg"/>
            <p:cNvPicPr/>
            <p:nvPr/>
          </p:nvPicPr>
          <p:blipFill>
            <a:blip r:embed="rId2"/>
            <a:srcRect r="5812"/>
            <a:stretch/>
          </p:blipFill>
          <p:spPr>
            <a:xfrm>
              <a:off x="0" y="6783840"/>
              <a:ext cx="11489040" cy="73800"/>
            </a:xfrm>
            <a:prstGeom prst="rect">
              <a:avLst/>
            </a:prstGeom>
            <a:noFill/>
            <a:ln w="0">
              <a:noFill/>
            </a:ln>
          </p:spPr>
        </p:pic>
        <p:pic>
          <p:nvPicPr>
            <p:cNvPr id="2" name="Picture 2" descr="E:\01 日常工作\10 多媒体\PPT内部汇报用模板\红条.jpg"/>
            <p:cNvPicPr/>
            <p:nvPr/>
          </p:nvPicPr>
          <p:blipFill>
            <a:blip r:embed="rId2"/>
            <a:srcRect r="5812"/>
            <a:stretch/>
          </p:blipFill>
          <p:spPr>
            <a:xfrm>
              <a:off x="702720" y="6783840"/>
              <a:ext cx="11489040" cy="73800"/>
            </a:xfrm>
            <a:prstGeom prst="rect">
              <a:avLst/>
            </a:prstGeom>
            <a:noFill/>
            <a:ln w="0">
              <a:noFill/>
            </a:ln>
          </p:spPr>
        </p:pic>
      </p:grpSp>
      <p:sp>
        <p:nvSpPr>
          <p:cNvPr id="3" name="TextBox 19"/>
          <p:cNvSpPr/>
          <p:nvPr/>
        </p:nvSpPr>
        <p:spPr>
          <a:xfrm>
            <a:off x="7824600" y="132480"/>
            <a:ext cx="3919320" cy="1843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chorCtr="1">
            <a:spAutoFit/>
          </a:bodyPr>
          <a:lstStyle/>
          <a:p>
            <a:pPr algn="r">
              <a:lnSpc>
                <a:spcPct val="100000"/>
              </a:lnSpc>
            </a:pPr>
            <a:r>
              <a:rPr lang="en-US" sz="1200" b="1" u="none" strike="noStrike">
                <a:solidFill>
                  <a:schemeClr val="dk1"/>
                </a:solidFill>
                <a:effectLst/>
                <a:uFillTx/>
                <a:latin typeface="Calibri"/>
                <a:ea typeface="宋体"/>
              </a:rPr>
              <a:t>Computing Systems Laboratory  </a:t>
            </a:r>
            <a:r>
              <a:rPr lang="en-US" sz="1200" b="1" u="none" strike="noStrike">
                <a:solidFill>
                  <a:schemeClr val="dk2"/>
                </a:solidFill>
                <a:effectLst/>
                <a:uFillTx/>
                <a:latin typeface="Calibri"/>
                <a:ea typeface="宋体"/>
              </a:rPr>
              <a:t>|</a:t>
            </a:r>
            <a:r>
              <a:rPr lang="en-US" sz="1200" b="1" u="none" strike="noStrike">
                <a:solidFill>
                  <a:schemeClr val="dk1"/>
                </a:solidFill>
                <a:effectLst/>
                <a:uFillTx/>
                <a:latin typeface="Calibri"/>
                <a:ea typeface="宋体"/>
              </a:rPr>
              <a:t>  </a:t>
            </a:r>
            <a:r>
              <a:rPr lang="en-US" sz="1200" b="1" u="none" strike="noStrike">
                <a:solidFill>
                  <a:schemeClr val="accent2"/>
                </a:solidFill>
                <a:effectLst/>
                <a:uFillTx/>
                <a:latin typeface="Calibri"/>
                <a:ea typeface="宋体"/>
              </a:rPr>
              <a:t>HUAWEI</a:t>
            </a:r>
            <a:r>
              <a:rPr lang="en-US" sz="1200" b="1" u="none" strike="noStrike">
                <a:solidFill>
                  <a:schemeClr val="dk1"/>
                </a:solidFill>
                <a:effectLst/>
                <a:uFillTx/>
                <a:latin typeface="Calibri"/>
                <a:ea typeface="宋体"/>
              </a:rPr>
              <a:t> </a:t>
            </a:r>
            <a:r>
              <a:rPr lang="en-US" sz="1200" b="1" u="none" strike="noStrike">
                <a:solidFill>
                  <a:srgbClr val="6A6A6A"/>
                </a:solidFill>
                <a:effectLst/>
                <a:uFillTx/>
                <a:latin typeface="Calibri"/>
                <a:ea typeface="宋体"/>
              </a:rPr>
              <a:t>SWITZERLAND AG</a:t>
            </a:r>
            <a:endParaRPr lang="en-US" sz="1200" b="0" u="none" strike="noStrike">
              <a:solidFill>
                <a:srgbClr val="000000"/>
              </a:solidFill>
              <a:effectLst/>
              <a:uFillTx/>
              <a:latin typeface="Arial"/>
            </a:endParaRPr>
          </a:p>
        </p:txBody>
      </p:sp>
      <p:grpSp>
        <p:nvGrpSpPr>
          <p:cNvPr id="4" name="Group 1"/>
          <p:cNvGrpSpPr/>
          <p:nvPr/>
        </p:nvGrpSpPr>
        <p:grpSpPr>
          <a:xfrm>
            <a:off x="10026720" y="6316200"/>
            <a:ext cx="1728360" cy="400320"/>
            <a:chOff x="10026720" y="6316200"/>
            <a:chExt cx="1728360" cy="400320"/>
          </a:xfrm>
        </p:grpSpPr>
        <p:pic>
          <p:nvPicPr>
            <p:cNvPr id="5" name="Picture 7" descr="E:\01 日常工作\03 品牌规范设计\企业业务视觉规范\投标标书规范\设计文档\大平台相关资料整理\Template A\源文件\HW LOGO副本.png"/>
            <p:cNvPicPr/>
            <p:nvPr/>
          </p:nvPicPr>
          <p:blipFill>
            <a:blip r:embed="rId3"/>
            <a:srcRect t="77188" b="4544"/>
            <a:stretch/>
          </p:blipFill>
          <p:spPr>
            <a:xfrm>
              <a:off x="10611360" y="6445800"/>
              <a:ext cx="1143720" cy="201600"/>
            </a:xfrm>
            <a:prstGeom prst="rect">
              <a:avLst/>
            </a:prstGeom>
            <a:noFill/>
            <a:ln w="0">
              <a:noFill/>
            </a:ln>
          </p:spPr>
        </p:pic>
        <p:pic>
          <p:nvPicPr>
            <p:cNvPr id="6" name="Picture 9" descr="E:\01 日常工作\03 品牌规范设计\企业业务视觉规范\投标标书规范\设计文档\大平台相关资料整理\Template A\源文件\HW LOGO副本.png"/>
            <p:cNvPicPr/>
            <p:nvPr/>
          </p:nvPicPr>
          <p:blipFill>
            <a:blip r:embed="rId3"/>
            <a:srcRect t="2857" b="25084"/>
            <a:stretch/>
          </p:blipFill>
          <p:spPr>
            <a:xfrm>
              <a:off x="10026720" y="6316200"/>
              <a:ext cx="575640" cy="400320"/>
            </a:xfrm>
            <a:prstGeom prst="rect">
              <a:avLst/>
            </a:prstGeom>
            <a:noFill/>
            <a:ln w="0">
              <a:noFill/>
            </a:ln>
          </p:spPr>
        </p:pic>
      </p:grpSp>
      <p:sp>
        <p:nvSpPr>
          <p:cNvPr id="7" name="TextBox 10"/>
          <p:cNvSpPr/>
          <p:nvPr/>
        </p:nvSpPr>
        <p:spPr>
          <a:xfrm>
            <a:off x="1007640" y="6469560"/>
            <a:ext cx="464040" cy="245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fld id="{4E093130-2F1D-4D3F-B776-0B8B5CD55D63}" type="slidenum">
              <a:rPr lang="en-US" sz="1000" b="0" u="none" strike="noStrike">
                <a:solidFill>
                  <a:schemeClr val="lt1">
                    <a:lumMod val="75000"/>
                  </a:schemeClr>
                </a:solidFill>
                <a:effectLst/>
                <a:uFillTx/>
                <a:latin typeface="Arial"/>
                <a:ea typeface="宋体"/>
              </a:rPr>
              <a:t>‹#›</a:t>
            </a:fld>
            <a:endParaRPr lang="en-US" sz="1000" b="0" u="none" strike="noStrike">
              <a:solidFill>
                <a:srgbClr val="000000"/>
              </a:solidFill>
              <a:effectLst/>
              <a:uFillTx/>
              <a:latin typeface="Arial"/>
            </a:endParaRPr>
          </a:p>
        </p:txBody>
      </p:sp>
      <p:pic>
        <p:nvPicPr>
          <p:cNvPr id="8" name="Picture 11"/>
          <p:cNvPicPr/>
          <p:nvPr/>
        </p:nvPicPr>
        <p:blipFill>
          <a:blip r:embed="rId4"/>
          <a:stretch/>
        </p:blipFill>
        <p:spPr>
          <a:xfrm>
            <a:off x="0" y="7065360"/>
            <a:ext cx="2252880" cy="287640"/>
          </a:xfrm>
          <a:prstGeom prst="rect">
            <a:avLst/>
          </a:prstGeom>
          <a:noFill/>
          <a:ln w="0">
            <a:noFill/>
          </a:ln>
        </p:spPr>
      </p:pic>
      <p:pic>
        <p:nvPicPr>
          <p:cNvPr id="9" name="Picture 15"/>
          <p:cNvPicPr/>
          <p:nvPr/>
        </p:nvPicPr>
        <p:blipFill>
          <a:blip r:embed="rId5"/>
          <a:stretch/>
        </p:blipFill>
        <p:spPr>
          <a:xfrm>
            <a:off x="7456680" y="7065000"/>
            <a:ext cx="2744280" cy="287640"/>
          </a:xfrm>
          <a:prstGeom prst="rect">
            <a:avLst/>
          </a:prstGeom>
          <a:noFill/>
          <a:ln w="0">
            <a:noFill/>
          </a:ln>
        </p:spPr>
      </p:pic>
      <p:pic>
        <p:nvPicPr>
          <p:cNvPr id="10" name="Picture 2"/>
          <p:cNvPicPr/>
          <p:nvPr/>
        </p:nvPicPr>
        <p:blipFill>
          <a:blip r:embed="rId6"/>
          <a:stretch/>
        </p:blipFill>
        <p:spPr>
          <a:xfrm>
            <a:off x="4687200" y="7059240"/>
            <a:ext cx="2325960" cy="297000"/>
          </a:xfrm>
          <a:prstGeom prst="rect">
            <a:avLst/>
          </a:prstGeom>
          <a:noFill/>
          <a:ln w="0">
            <a:noFill/>
          </a:ln>
        </p:spPr>
      </p:pic>
      <p:pic>
        <p:nvPicPr>
          <p:cNvPr id="11" name="Picture 3"/>
          <p:cNvPicPr/>
          <p:nvPr/>
        </p:nvPicPr>
        <p:blipFill>
          <a:blip r:embed="rId7"/>
          <a:stretch/>
        </p:blipFill>
        <p:spPr>
          <a:xfrm>
            <a:off x="10644480" y="7059240"/>
            <a:ext cx="1547280" cy="293760"/>
          </a:xfrm>
          <a:prstGeom prst="rect">
            <a:avLst/>
          </a:prstGeom>
          <a:noFill/>
          <a:ln w="0">
            <a:noFill/>
          </a:ln>
        </p:spPr>
      </p:pic>
      <p:sp>
        <p:nvSpPr>
          <p:cNvPr id="12" name="Rectangle 1"/>
          <p:cNvSpPr/>
          <p:nvPr/>
        </p:nvSpPr>
        <p:spPr>
          <a:xfrm>
            <a:off x="0" y="6248520"/>
            <a:ext cx="12191760" cy="609120"/>
          </a:xfrm>
          <a:prstGeom prst="rect">
            <a:avLst/>
          </a:prstGeom>
          <a:solidFill>
            <a:schemeClr val="bg1"/>
          </a:solidFill>
          <a:ln w="0">
            <a:noFill/>
          </a:ln>
        </p:spPr>
        <p:style>
          <a:lnRef idx="0">
            <a:scrgbClr r="0" g="0" b="0"/>
          </a:lnRef>
          <a:fillRef idx="0">
            <a:scrgbClr r="0" g="0" b="0"/>
          </a:fillRef>
          <a:effectRef idx="0">
            <a:scrgbClr r="0" g="0" b="0"/>
          </a:effectRef>
          <a:fontRef idx="minor"/>
        </p:style>
        <p:txBody>
          <a:bodyPr numCol="1" spcCol="0" anchor="t">
            <a:noAutofit/>
          </a:bodyPr>
          <a:lstStyle/>
          <a:p>
            <a:pPr defTabSz="914400">
              <a:lnSpc>
                <a:spcPct val="100000"/>
              </a:lnSpc>
            </a:pPr>
            <a:endParaRPr lang="en-CH" sz="1800" b="0" u="none" strike="noStrike">
              <a:solidFill>
                <a:schemeClr val="dk1"/>
              </a:solidFill>
              <a:effectLst/>
              <a:uFillTx/>
              <a:latin typeface="Arial"/>
              <a:ea typeface="宋体"/>
            </a:endParaRPr>
          </a:p>
        </p:txBody>
      </p:sp>
      <p:sp>
        <p:nvSpPr>
          <p:cNvPr id="13" name="PlaceHolder 1"/>
          <p:cNvSpPr>
            <a:spLocks noGrp="1"/>
          </p:cNvSpPr>
          <p:nvPr>
            <p:ph type="title"/>
          </p:nvPr>
        </p:nvSpPr>
        <p:spPr>
          <a:xfrm>
            <a:off x="877320" y="840960"/>
            <a:ext cx="10622160" cy="759600"/>
          </a:xfrm>
          <a:prstGeom prst="rect">
            <a:avLst/>
          </a:prstGeom>
          <a:noFill/>
          <a:ln w="0">
            <a:noFill/>
          </a:ln>
        </p:spPr>
        <p:txBody>
          <a:bodyPr lIns="0" tIns="90000" rIns="0" bIns="90000" numCol="1" spcCol="0" anchor="t">
            <a:spAutoFit/>
          </a:bodyPr>
          <a:lstStyle/>
          <a:p>
            <a:pPr indent="0">
              <a:lnSpc>
                <a:spcPct val="100000"/>
              </a:lnSpc>
              <a:buNone/>
            </a:pPr>
            <a:r>
              <a:rPr lang="en-US" sz="3800" b="1" u="none" strike="noStrike">
                <a:solidFill>
                  <a:schemeClr val="dk1"/>
                </a:solidFill>
                <a:effectLst/>
                <a:uFillTx/>
                <a:latin typeface="Calibri"/>
                <a:ea typeface="Calibri"/>
              </a:rPr>
              <a:t>Click to edit title</a:t>
            </a:r>
            <a:endParaRPr lang="en-US" sz="3800" b="0" u="none" strike="noStrike">
              <a:solidFill>
                <a:schemeClr val="dk1"/>
              </a:solidFill>
              <a:effectLst/>
              <a:uFillTx/>
              <a:latin typeface="Calibri"/>
            </a:endParaRPr>
          </a:p>
        </p:txBody>
      </p:sp>
      <p:sp>
        <p:nvSpPr>
          <p:cNvPr id="14" name="PlaceHolder 2"/>
          <p:cNvSpPr>
            <a:spLocks noGrp="1"/>
          </p:cNvSpPr>
          <p:nvPr>
            <p:ph type="body"/>
          </p:nvPr>
        </p:nvSpPr>
        <p:spPr>
          <a:xfrm>
            <a:off x="873720" y="3927960"/>
            <a:ext cx="6749640" cy="533160"/>
          </a:xfrm>
          <a:prstGeom prst="rect">
            <a:avLst/>
          </a:prstGeom>
          <a:noFill/>
          <a:ln w="0">
            <a:noFill/>
          </a:ln>
        </p:spPr>
        <p:txBody>
          <a:bodyPr lIns="0" tIns="45000" rIns="0" bIns="45000" anchor="t">
            <a:noAutofit/>
          </a:bodyPr>
          <a:lstStyle/>
          <a:p>
            <a:pPr indent="0">
              <a:lnSpc>
                <a:spcPct val="140000"/>
              </a:lnSpc>
              <a:buNone/>
              <a:tabLst>
                <a:tab pos="0" algn="l"/>
              </a:tabLst>
            </a:pPr>
            <a:r>
              <a:rPr lang="en-US" sz="1800" b="0" u="none" strike="noStrike">
                <a:solidFill>
                  <a:schemeClr val="dk1"/>
                </a:solidFill>
                <a:effectLst/>
                <a:uFillTx/>
                <a:latin typeface="Calibri"/>
                <a:ea typeface="Calibri"/>
              </a:rPr>
              <a:t>Click to edit author</a:t>
            </a:r>
            <a:endParaRPr lang="en-US" sz="1800" b="1" u="none" strike="noStrike">
              <a:solidFill>
                <a:schemeClr val="dk1"/>
              </a:solidFill>
              <a:effectLst/>
              <a:uFillTx/>
              <a:latin typeface="FrutigerNext LT Regular"/>
            </a:endParaRPr>
          </a:p>
        </p:txBody>
      </p:sp>
      <p:sp>
        <p:nvSpPr>
          <p:cNvPr id="15" name="PlaceHolder 3"/>
          <p:cNvSpPr>
            <a:spLocks noGrp="1"/>
          </p:cNvSpPr>
          <p:nvPr>
            <p:ph type="body"/>
          </p:nvPr>
        </p:nvSpPr>
        <p:spPr>
          <a:xfrm>
            <a:off x="873720" y="1614600"/>
            <a:ext cx="10626120" cy="639000"/>
          </a:xfrm>
          <a:prstGeom prst="rect">
            <a:avLst/>
          </a:prstGeom>
          <a:noFill/>
          <a:ln w="0">
            <a:noFill/>
          </a:ln>
        </p:spPr>
        <p:txBody>
          <a:bodyPr lIns="0" tIns="0" rIns="0" bIns="0" anchor="ctr">
            <a:noAutofit/>
          </a:bodyPr>
          <a:lstStyle/>
          <a:p>
            <a:pPr indent="0">
              <a:lnSpc>
                <a:spcPct val="140000"/>
              </a:lnSpc>
              <a:buNone/>
              <a:tabLst>
                <a:tab pos="0" algn="l"/>
              </a:tabLst>
            </a:pPr>
            <a:r>
              <a:rPr lang="en-US" sz="2400" b="0" u="none" strike="noStrike">
                <a:solidFill>
                  <a:schemeClr val="dk1"/>
                </a:solidFill>
                <a:effectLst/>
                <a:uFillTx/>
                <a:latin typeface="Calibri"/>
                <a:ea typeface="Calibri"/>
              </a:rPr>
              <a:t>Click to edit subtitle</a:t>
            </a:r>
            <a:endParaRPr lang="en-US" sz="2400" b="1" u="none" strike="noStrike">
              <a:solidFill>
                <a:schemeClr val="dk1"/>
              </a:solidFill>
              <a:effectLst/>
              <a:uFillTx/>
              <a:latin typeface="FrutigerNext LT Regular"/>
            </a:endParaRPr>
          </a:p>
        </p:txBody>
      </p:sp>
      <p:pic>
        <p:nvPicPr>
          <p:cNvPr id="16" name="Picture 9" descr="E:\01 日常工作\03 品牌规范设计\企业业务视觉规范\投标标书规范\设计文档\大平台相关资料整理\Template A\源文件\HW LOGO副本.png"/>
          <p:cNvPicPr/>
          <p:nvPr/>
        </p:nvPicPr>
        <p:blipFill>
          <a:blip r:embed="rId3"/>
          <a:srcRect t="2857" b="4544"/>
          <a:stretch/>
        </p:blipFill>
        <p:spPr>
          <a:xfrm>
            <a:off x="10355760" y="5379480"/>
            <a:ext cx="1143720" cy="1022760"/>
          </a:xfrm>
          <a:prstGeom prst="rect">
            <a:avLst/>
          </a:prstGeom>
          <a:noFill/>
          <a:ln w="0">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Title Slide (Blank) 1">
    <p:bg>
      <p:bgPr>
        <a:solidFill>
          <a:schemeClr val="lt2"/>
        </a:solidFill>
        <a:effectLst/>
      </p:bgPr>
    </p:bg>
    <p:spTree>
      <p:nvGrpSpPr>
        <p:cNvPr id="1" name=""/>
        <p:cNvGrpSpPr/>
        <p:nvPr/>
      </p:nvGrpSpPr>
      <p:grpSpPr>
        <a:xfrm>
          <a:off x="0" y="0"/>
          <a:ext cx="0" cy="0"/>
          <a:chOff x="0" y="0"/>
          <a:chExt cx="0" cy="0"/>
        </a:xfrm>
      </p:grpSpPr>
      <p:grpSp>
        <p:nvGrpSpPr>
          <p:cNvPr id="17" name="组合 13"/>
          <p:cNvGrpSpPr/>
          <p:nvPr/>
        </p:nvGrpSpPr>
        <p:grpSpPr>
          <a:xfrm>
            <a:off x="0" y="6783840"/>
            <a:ext cx="12191760" cy="73800"/>
            <a:chOff x="0" y="6783840"/>
            <a:chExt cx="12191760" cy="73800"/>
          </a:xfrm>
        </p:grpSpPr>
        <p:pic>
          <p:nvPicPr>
            <p:cNvPr id="18" name="Picture 2" descr="E:\01 日常工作\10 多媒体\PPT内部汇报用模板\红条.jpg"/>
            <p:cNvPicPr/>
            <p:nvPr/>
          </p:nvPicPr>
          <p:blipFill>
            <a:blip r:embed="rId2"/>
            <a:srcRect r="5812"/>
            <a:stretch/>
          </p:blipFill>
          <p:spPr>
            <a:xfrm>
              <a:off x="0" y="6783840"/>
              <a:ext cx="11489040" cy="73800"/>
            </a:xfrm>
            <a:prstGeom prst="rect">
              <a:avLst/>
            </a:prstGeom>
            <a:noFill/>
            <a:ln w="0">
              <a:noFill/>
            </a:ln>
          </p:spPr>
        </p:pic>
        <p:pic>
          <p:nvPicPr>
            <p:cNvPr id="19" name="Picture 2" descr="E:\01 日常工作\10 多媒体\PPT内部汇报用模板\红条.jpg"/>
            <p:cNvPicPr/>
            <p:nvPr/>
          </p:nvPicPr>
          <p:blipFill>
            <a:blip r:embed="rId2"/>
            <a:srcRect r="5812"/>
            <a:stretch/>
          </p:blipFill>
          <p:spPr>
            <a:xfrm>
              <a:off x="702720" y="6783840"/>
              <a:ext cx="11489040" cy="73800"/>
            </a:xfrm>
            <a:prstGeom prst="rect">
              <a:avLst/>
            </a:prstGeom>
            <a:noFill/>
            <a:ln w="0">
              <a:noFill/>
            </a:ln>
          </p:spPr>
        </p:pic>
      </p:grpSp>
      <p:sp>
        <p:nvSpPr>
          <p:cNvPr id="20" name="TextBox 19"/>
          <p:cNvSpPr/>
          <p:nvPr/>
        </p:nvSpPr>
        <p:spPr>
          <a:xfrm>
            <a:off x="7824600" y="132480"/>
            <a:ext cx="3919320" cy="1843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chorCtr="1">
            <a:spAutoFit/>
          </a:bodyPr>
          <a:lstStyle/>
          <a:p>
            <a:pPr algn="r">
              <a:lnSpc>
                <a:spcPct val="100000"/>
              </a:lnSpc>
            </a:pPr>
            <a:r>
              <a:rPr lang="en-US" sz="1200" b="1" u="none" strike="noStrike">
                <a:solidFill>
                  <a:schemeClr val="dk1"/>
                </a:solidFill>
                <a:effectLst/>
                <a:uFillTx/>
                <a:latin typeface="Calibri"/>
                <a:ea typeface="宋体"/>
              </a:rPr>
              <a:t>Computing Systems Laboratory  </a:t>
            </a:r>
            <a:r>
              <a:rPr lang="en-US" sz="1200" b="1" u="none" strike="noStrike">
                <a:solidFill>
                  <a:schemeClr val="dk2"/>
                </a:solidFill>
                <a:effectLst/>
                <a:uFillTx/>
                <a:latin typeface="Calibri"/>
                <a:ea typeface="宋体"/>
              </a:rPr>
              <a:t>|</a:t>
            </a:r>
            <a:r>
              <a:rPr lang="en-US" sz="1200" b="1" u="none" strike="noStrike">
                <a:solidFill>
                  <a:schemeClr val="dk1"/>
                </a:solidFill>
                <a:effectLst/>
                <a:uFillTx/>
                <a:latin typeface="Calibri"/>
                <a:ea typeface="宋体"/>
              </a:rPr>
              <a:t>  </a:t>
            </a:r>
            <a:r>
              <a:rPr lang="en-US" sz="1200" b="1" u="none" strike="noStrike">
                <a:solidFill>
                  <a:schemeClr val="accent2"/>
                </a:solidFill>
                <a:effectLst/>
                <a:uFillTx/>
                <a:latin typeface="Calibri"/>
                <a:ea typeface="宋体"/>
              </a:rPr>
              <a:t>HUAWEI</a:t>
            </a:r>
            <a:r>
              <a:rPr lang="en-US" sz="1200" b="1" u="none" strike="noStrike">
                <a:solidFill>
                  <a:schemeClr val="dk1"/>
                </a:solidFill>
                <a:effectLst/>
                <a:uFillTx/>
                <a:latin typeface="Calibri"/>
                <a:ea typeface="宋体"/>
              </a:rPr>
              <a:t> </a:t>
            </a:r>
            <a:r>
              <a:rPr lang="en-US" sz="1200" b="1" u="none" strike="noStrike">
                <a:solidFill>
                  <a:srgbClr val="6A6A6A"/>
                </a:solidFill>
                <a:effectLst/>
                <a:uFillTx/>
                <a:latin typeface="Calibri"/>
                <a:ea typeface="宋体"/>
              </a:rPr>
              <a:t>SWITZERLAND AG</a:t>
            </a:r>
            <a:endParaRPr lang="en-US" sz="1200" b="0" u="none" strike="noStrike">
              <a:solidFill>
                <a:srgbClr val="000000"/>
              </a:solidFill>
              <a:effectLst/>
              <a:uFillTx/>
              <a:latin typeface="Arial"/>
            </a:endParaRPr>
          </a:p>
        </p:txBody>
      </p:sp>
      <p:grpSp>
        <p:nvGrpSpPr>
          <p:cNvPr id="21" name="Group 1"/>
          <p:cNvGrpSpPr/>
          <p:nvPr/>
        </p:nvGrpSpPr>
        <p:grpSpPr>
          <a:xfrm>
            <a:off x="10026720" y="6316200"/>
            <a:ext cx="1728360" cy="400320"/>
            <a:chOff x="10026720" y="6316200"/>
            <a:chExt cx="1728360" cy="400320"/>
          </a:xfrm>
        </p:grpSpPr>
        <p:pic>
          <p:nvPicPr>
            <p:cNvPr id="22" name="Picture 7" descr="E:\01 日常工作\03 品牌规范设计\企业业务视觉规范\投标标书规范\设计文档\大平台相关资料整理\Template A\源文件\HW LOGO副本.png"/>
            <p:cNvPicPr/>
            <p:nvPr/>
          </p:nvPicPr>
          <p:blipFill>
            <a:blip r:embed="rId3"/>
            <a:srcRect t="77188" b="4544"/>
            <a:stretch/>
          </p:blipFill>
          <p:spPr>
            <a:xfrm>
              <a:off x="10611360" y="6445800"/>
              <a:ext cx="1143720" cy="201600"/>
            </a:xfrm>
            <a:prstGeom prst="rect">
              <a:avLst/>
            </a:prstGeom>
            <a:noFill/>
            <a:ln w="0">
              <a:noFill/>
            </a:ln>
          </p:spPr>
        </p:pic>
        <p:pic>
          <p:nvPicPr>
            <p:cNvPr id="23" name="Picture 9" descr="E:\01 日常工作\03 品牌规范设计\企业业务视觉规范\投标标书规范\设计文档\大平台相关资料整理\Template A\源文件\HW LOGO副本.png"/>
            <p:cNvPicPr/>
            <p:nvPr/>
          </p:nvPicPr>
          <p:blipFill>
            <a:blip r:embed="rId3"/>
            <a:srcRect t="2857" b="25084"/>
            <a:stretch/>
          </p:blipFill>
          <p:spPr>
            <a:xfrm>
              <a:off x="10026720" y="6316200"/>
              <a:ext cx="575640" cy="400320"/>
            </a:xfrm>
            <a:prstGeom prst="rect">
              <a:avLst/>
            </a:prstGeom>
            <a:noFill/>
            <a:ln w="0">
              <a:noFill/>
            </a:ln>
          </p:spPr>
        </p:pic>
      </p:grpSp>
      <p:sp>
        <p:nvSpPr>
          <p:cNvPr id="24" name="TextBox 10"/>
          <p:cNvSpPr/>
          <p:nvPr/>
        </p:nvSpPr>
        <p:spPr>
          <a:xfrm>
            <a:off x="1007640" y="6469560"/>
            <a:ext cx="464040" cy="245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fld id="{07C09114-E3E6-496F-A388-85B896DAEB0D}" type="slidenum">
              <a:rPr lang="en-US" sz="1000" b="0" u="none" strike="noStrike">
                <a:solidFill>
                  <a:schemeClr val="lt1">
                    <a:lumMod val="75000"/>
                  </a:schemeClr>
                </a:solidFill>
                <a:effectLst/>
                <a:uFillTx/>
                <a:latin typeface="Arial"/>
                <a:ea typeface="宋体"/>
              </a:rPr>
              <a:t>‹#›</a:t>
            </a:fld>
            <a:endParaRPr lang="en-US" sz="1000" b="0" u="none" strike="noStrike">
              <a:solidFill>
                <a:srgbClr val="000000"/>
              </a:solidFill>
              <a:effectLst/>
              <a:uFillTx/>
              <a:latin typeface="Arial"/>
            </a:endParaRPr>
          </a:p>
        </p:txBody>
      </p:sp>
      <p:pic>
        <p:nvPicPr>
          <p:cNvPr id="25" name="Picture 11"/>
          <p:cNvPicPr/>
          <p:nvPr/>
        </p:nvPicPr>
        <p:blipFill>
          <a:blip r:embed="rId4"/>
          <a:stretch/>
        </p:blipFill>
        <p:spPr>
          <a:xfrm>
            <a:off x="0" y="7065360"/>
            <a:ext cx="2252880" cy="287640"/>
          </a:xfrm>
          <a:prstGeom prst="rect">
            <a:avLst/>
          </a:prstGeom>
          <a:noFill/>
          <a:ln w="0">
            <a:noFill/>
          </a:ln>
        </p:spPr>
      </p:pic>
      <p:pic>
        <p:nvPicPr>
          <p:cNvPr id="26" name="Picture 15"/>
          <p:cNvPicPr/>
          <p:nvPr/>
        </p:nvPicPr>
        <p:blipFill>
          <a:blip r:embed="rId5"/>
          <a:stretch/>
        </p:blipFill>
        <p:spPr>
          <a:xfrm>
            <a:off x="7456680" y="7065000"/>
            <a:ext cx="2744280" cy="287640"/>
          </a:xfrm>
          <a:prstGeom prst="rect">
            <a:avLst/>
          </a:prstGeom>
          <a:noFill/>
          <a:ln w="0">
            <a:noFill/>
          </a:ln>
        </p:spPr>
      </p:pic>
      <p:pic>
        <p:nvPicPr>
          <p:cNvPr id="27" name="Picture 2"/>
          <p:cNvPicPr/>
          <p:nvPr/>
        </p:nvPicPr>
        <p:blipFill>
          <a:blip r:embed="rId6"/>
          <a:stretch/>
        </p:blipFill>
        <p:spPr>
          <a:xfrm>
            <a:off x="4687200" y="7059240"/>
            <a:ext cx="2325960" cy="297000"/>
          </a:xfrm>
          <a:prstGeom prst="rect">
            <a:avLst/>
          </a:prstGeom>
          <a:noFill/>
          <a:ln w="0">
            <a:noFill/>
          </a:ln>
        </p:spPr>
      </p:pic>
      <p:pic>
        <p:nvPicPr>
          <p:cNvPr id="28" name="Picture 3"/>
          <p:cNvPicPr/>
          <p:nvPr/>
        </p:nvPicPr>
        <p:blipFill>
          <a:blip r:embed="rId7"/>
          <a:stretch/>
        </p:blipFill>
        <p:spPr>
          <a:xfrm>
            <a:off x="10644480" y="7059240"/>
            <a:ext cx="1547280" cy="293760"/>
          </a:xfrm>
          <a:prstGeom prst="rect">
            <a:avLst/>
          </a:prstGeom>
          <a:noFill/>
          <a:ln w="0">
            <a:noFill/>
          </a:ln>
        </p:spPr>
      </p:pic>
      <p:sp>
        <p:nvSpPr>
          <p:cNvPr id="29" name="Rectangle 1"/>
          <p:cNvSpPr/>
          <p:nvPr/>
        </p:nvSpPr>
        <p:spPr>
          <a:xfrm>
            <a:off x="0" y="6006960"/>
            <a:ext cx="12191760" cy="850680"/>
          </a:xfrm>
          <a:prstGeom prst="rect">
            <a:avLst/>
          </a:prstGeom>
          <a:solidFill>
            <a:schemeClr val="bg1"/>
          </a:solidFill>
          <a:ln w="9525">
            <a:solidFill>
              <a:srgbClr val="FFFFFF"/>
            </a:solidFill>
            <a:round/>
          </a:ln>
        </p:spPr>
        <p:style>
          <a:lnRef idx="0">
            <a:scrgbClr r="0" g="0" b="0"/>
          </a:lnRef>
          <a:fillRef idx="0">
            <a:scrgbClr r="0" g="0" b="0"/>
          </a:fillRef>
          <a:effectRef idx="0">
            <a:scrgbClr r="0" g="0" b="0"/>
          </a:effectRef>
          <a:fontRef idx="minor"/>
        </p:style>
        <p:txBody>
          <a:bodyPr numCol="1" spcCol="0" anchor="t">
            <a:noAutofit/>
          </a:bodyPr>
          <a:lstStyle/>
          <a:p>
            <a:pPr defTabSz="914400">
              <a:lnSpc>
                <a:spcPct val="100000"/>
              </a:lnSpc>
            </a:pPr>
            <a:endParaRPr lang="en-US" sz="1800" b="0" u="none" strike="noStrike">
              <a:solidFill>
                <a:schemeClr val="lt1"/>
              </a:solidFill>
              <a:effectLst/>
              <a:uFillTx/>
              <a:latin typeface="Arial"/>
              <a:ea typeface="宋体"/>
            </a:endParaRPr>
          </a:p>
        </p:txBody>
      </p:sp>
      <p:sp>
        <p:nvSpPr>
          <p:cNvPr id="30" name="PlaceHolder 1"/>
          <p:cNvSpPr>
            <a:spLocks noGrp="1"/>
          </p:cNvSpPr>
          <p:nvPr>
            <p:ph type="title"/>
          </p:nvPr>
        </p:nvSpPr>
        <p:spPr>
          <a:xfrm>
            <a:off x="877320" y="2117160"/>
            <a:ext cx="10622160" cy="759600"/>
          </a:xfrm>
          <a:prstGeom prst="rect">
            <a:avLst/>
          </a:prstGeom>
          <a:noFill/>
          <a:ln w="0">
            <a:noFill/>
          </a:ln>
        </p:spPr>
        <p:txBody>
          <a:bodyPr lIns="0" tIns="90000" rIns="0" bIns="90000" numCol="1" spcCol="0" anchor="t">
            <a:spAutoFit/>
          </a:bodyPr>
          <a:lstStyle/>
          <a:p>
            <a:pPr indent="0">
              <a:lnSpc>
                <a:spcPct val="100000"/>
              </a:lnSpc>
              <a:buNone/>
            </a:pPr>
            <a:r>
              <a:rPr lang="en-US" sz="3800" b="1" u="none" strike="noStrike">
                <a:solidFill>
                  <a:schemeClr val="lt1"/>
                </a:solidFill>
                <a:effectLst/>
                <a:uFillTx/>
                <a:latin typeface="Arial"/>
                <a:ea typeface="黑体"/>
              </a:rPr>
              <a:t>Click to edit title</a:t>
            </a:r>
            <a:endParaRPr lang="en-US" sz="3800" b="0" u="none" strike="noStrike">
              <a:solidFill>
                <a:schemeClr val="dk1"/>
              </a:solidFill>
              <a:effectLst/>
              <a:uFillTx/>
              <a:latin typeface="Calibri"/>
            </a:endParaRPr>
          </a:p>
        </p:txBody>
      </p:sp>
      <p:sp>
        <p:nvSpPr>
          <p:cNvPr id="31" name="TextBox 8"/>
          <p:cNvSpPr/>
          <p:nvPr/>
        </p:nvSpPr>
        <p:spPr>
          <a:xfrm>
            <a:off x="1857600" y="1176120"/>
            <a:ext cx="4560840" cy="307440"/>
          </a:xfrm>
          <a:prstGeom prst="rect">
            <a:avLst/>
          </a:prstGeom>
          <a:noFill/>
          <a:ln w="0">
            <a:noFill/>
          </a:ln>
        </p:spPr>
        <p:style>
          <a:lnRef idx="0">
            <a:scrgbClr r="0" g="0" b="0"/>
          </a:lnRef>
          <a:fillRef idx="0">
            <a:scrgbClr r="0" g="0" b="0"/>
          </a:fillRef>
          <a:effectRef idx="0">
            <a:scrgbClr r="0" g="0" b="0"/>
          </a:effectRef>
          <a:fontRef idx="minor"/>
        </p:style>
        <p:txBody>
          <a:bodyPr wrap="none" lIns="0" tIns="45000" rIns="0" bIns="45000" anchor="t" anchorCtr="1">
            <a:spAutoFit/>
          </a:bodyPr>
          <a:lstStyle/>
          <a:p>
            <a:pPr algn="r">
              <a:lnSpc>
                <a:spcPct val="100000"/>
              </a:lnSpc>
            </a:pPr>
            <a:r>
              <a:rPr lang="en-US" sz="1400" b="1" u="none" strike="noStrike">
                <a:solidFill>
                  <a:schemeClr val="dk1"/>
                </a:solidFill>
                <a:effectLst/>
                <a:uFillTx/>
                <a:latin typeface="Calibri"/>
                <a:ea typeface="宋体"/>
              </a:rPr>
              <a:t>Computing Systems Laboratory  </a:t>
            </a:r>
            <a:r>
              <a:rPr lang="en-US" sz="1400" b="1" u="none" strike="noStrike">
                <a:solidFill>
                  <a:schemeClr val="dk2"/>
                </a:solidFill>
                <a:effectLst/>
                <a:uFillTx/>
                <a:latin typeface="Calibri"/>
                <a:ea typeface="宋体"/>
              </a:rPr>
              <a:t>|</a:t>
            </a:r>
            <a:r>
              <a:rPr lang="en-US" sz="1400" b="1" u="none" strike="noStrike">
                <a:solidFill>
                  <a:schemeClr val="dk1"/>
                </a:solidFill>
                <a:effectLst/>
                <a:uFillTx/>
                <a:latin typeface="Calibri"/>
                <a:ea typeface="宋体"/>
              </a:rPr>
              <a:t>  </a:t>
            </a:r>
            <a:r>
              <a:rPr lang="en-US" sz="1400" b="1" u="none" strike="noStrike">
                <a:solidFill>
                  <a:schemeClr val="accent2"/>
                </a:solidFill>
                <a:effectLst/>
                <a:uFillTx/>
                <a:latin typeface="Calibri"/>
                <a:ea typeface="宋体"/>
              </a:rPr>
              <a:t>HUAWEI</a:t>
            </a:r>
            <a:r>
              <a:rPr lang="en-US" sz="1400" b="1" u="none" strike="noStrike">
                <a:solidFill>
                  <a:schemeClr val="dk1"/>
                </a:solidFill>
                <a:effectLst/>
                <a:uFillTx/>
                <a:latin typeface="Calibri"/>
                <a:ea typeface="宋体"/>
              </a:rPr>
              <a:t> </a:t>
            </a:r>
            <a:r>
              <a:rPr lang="en-US" sz="1400" b="1" u="none" strike="noStrike">
                <a:solidFill>
                  <a:srgbClr val="6A6A6A"/>
                </a:solidFill>
                <a:effectLst/>
                <a:uFillTx/>
                <a:latin typeface="Calibri"/>
                <a:ea typeface="宋体"/>
              </a:rPr>
              <a:t>SWITZERLAND AG</a:t>
            </a:r>
            <a:endParaRPr lang="en-US" sz="1400" b="0" u="none" strike="noStrike">
              <a:solidFill>
                <a:srgbClr val="000000"/>
              </a:solidFill>
              <a:effectLst/>
              <a:uFillTx/>
              <a:latin typeface="Arial"/>
            </a:endParaRPr>
          </a:p>
        </p:txBody>
      </p:sp>
      <p:sp>
        <p:nvSpPr>
          <p:cNvPr id="32" name="TextBox 10"/>
          <p:cNvSpPr/>
          <p:nvPr/>
        </p:nvSpPr>
        <p:spPr>
          <a:xfrm>
            <a:off x="873720" y="6248520"/>
            <a:ext cx="2737440" cy="1533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nSpc>
                <a:spcPct val="100000"/>
              </a:lnSpc>
            </a:pPr>
            <a:r>
              <a:rPr lang="en-US" sz="1000" b="0" u="none" strike="noStrike">
                <a:solidFill>
                  <a:schemeClr val="lt1">
                    <a:lumMod val="75000"/>
                  </a:schemeClr>
                </a:solidFill>
                <a:effectLst/>
                <a:uFillTx/>
                <a:latin typeface="Arial"/>
                <a:ea typeface="宋体"/>
              </a:rPr>
              <a:t>HUAWEI TECHNOLOGIES SWITZERLAND AG</a:t>
            </a:r>
            <a:endParaRPr lang="en-US" sz="1000" b="0" u="none" strike="noStrike">
              <a:solidFill>
                <a:srgbClr val="000000"/>
              </a:solidFill>
              <a:effectLst/>
              <a:uFillTx/>
              <a:latin typeface="Arial"/>
            </a:endParaRPr>
          </a:p>
        </p:txBody>
      </p:sp>
      <p:sp>
        <p:nvSpPr>
          <p:cNvPr id="33" name="PlaceHolder 2"/>
          <p:cNvSpPr>
            <a:spLocks noGrp="1"/>
          </p:cNvSpPr>
          <p:nvPr>
            <p:ph type="body"/>
          </p:nvPr>
        </p:nvSpPr>
        <p:spPr>
          <a:xfrm>
            <a:off x="873720" y="3927960"/>
            <a:ext cx="6749640" cy="533160"/>
          </a:xfrm>
          <a:prstGeom prst="rect">
            <a:avLst/>
          </a:prstGeom>
          <a:noFill/>
          <a:ln w="0">
            <a:noFill/>
          </a:ln>
        </p:spPr>
        <p:txBody>
          <a:bodyPr lIns="0" tIns="45000" rIns="0" bIns="45000" anchor="t">
            <a:noAutofit/>
          </a:bodyPr>
          <a:lstStyle/>
          <a:p>
            <a:pPr indent="0">
              <a:lnSpc>
                <a:spcPct val="140000"/>
              </a:lnSpc>
              <a:buNone/>
              <a:tabLst>
                <a:tab pos="0" algn="l"/>
              </a:tabLst>
            </a:pPr>
            <a:r>
              <a:rPr lang="en-US" sz="1800" b="0" u="none" strike="noStrike">
                <a:solidFill>
                  <a:schemeClr val="lt1"/>
                </a:solidFill>
                <a:effectLst/>
                <a:uFillTx/>
                <a:latin typeface="Arial"/>
                <a:ea typeface="黑体"/>
              </a:rPr>
              <a:t>Click to edit author</a:t>
            </a:r>
            <a:endParaRPr lang="en-US" sz="1800" b="1" u="none" strike="noStrike">
              <a:solidFill>
                <a:schemeClr val="dk1"/>
              </a:solidFill>
              <a:effectLst/>
              <a:uFillTx/>
              <a:latin typeface="FrutigerNext LT Regular"/>
            </a:endParaRPr>
          </a:p>
        </p:txBody>
      </p:sp>
      <p:sp>
        <p:nvSpPr>
          <p:cNvPr id="34" name="PlaceHolder 3"/>
          <p:cNvSpPr>
            <a:spLocks noGrp="1"/>
          </p:cNvSpPr>
          <p:nvPr>
            <p:ph type="body"/>
          </p:nvPr>
        </p:nvSpPr>
        <p:spPr>
          <a:xfrm>
            <a:off x="873720" y="2890800"/>
            <a:ext cx="10626120" cy="639000"/>
          </a:xfrm>
          <a:prstGeom prst="rect">
            <a:avLst/>
          </a:prstGeom>
          <a:noFill/>
          <a:ln w="0">
            <a:noFill/>
          </a:ln>
        </p:spPr>
        <p:txBody>
          <a:bodyPr lIns="0" tIns="0" rIns="0" bIns="0" anchor="ctr">
            <a:noAutofit/>
          </a:bodyPr>
          <a:lstStyle/>
          <a:p>
            <a:pPr indent="0">
              <a:lnSpc>
                <a:spcPct val="140000"/>
              </a:lnSpc>
              <a:buNone/>
              <a:tabLst>
                <a:tab pos="0" algn="l"/>
              </a:tabLst>
            </a:pPr>
            <a:r>
              <a:rPr lang="en-US" sz="2400" b="0" u="none" strike="noStrike">
                <a:solidFill>
                  <a:schemeClr val="lt1"/>
                </a:solidFill>
                <a:effectLst/>
                <a:uFillTx/>
                <a:latin typeface="Arial"/>
                <a:ea typeface="黑体"/>
              </a:rPr>
              <a:t>Click to edit subtitle</a:t>
            </a:r>
            <a:endParaRPr lang="en-US" sz="2400" b="1" u="none" strike="noStrike">
              <a:solidFill>
                <a:schemeClr val="dk1"/>
              </a:solidFill>
              <a:effectLst/>
              <a:uFillTx/>
              <a:latin typeface="FrutigerNext LT Regular"/>
            </a:endParaRPr>
          </a:p>
        </p:txBody>
      </p:sp>
      <p:pic>
        <p:nvPicPr>
          <p:cNvPr id="35" name="Picture 9" descr="E:\01 日常工作\03 品牌规范设计\企业业务视觉规范\投标标书规范\设计文档\大平台相关资料整理\Template A\源文件\HW LOGO副本.png"/>
          <p:cNvPicPr/>
          <p:nvPr/>
        </p:nvPicPr>
        <p:blipFill>
          <a:blip r:embed="rId3"/>
          <a:srcRect t="2857" b="4544"/>
          <a:stretch/>
        </p:blipFill>
        <p:spPr>
          <a:xfrm>
            <a:off x="10355760" y="5379480"/>
            <a:ext cx="1143720" cy="1022760"/>
          </a:xfrm>
          <a:prstGeom prst="rect">
            <a:avLst/>
          </a:prstGeom>
          <a:noFill/>
          <a:ln w="0">
            <a:noFill/>
          </a:ln>
        </p:spPr>
      </p:pic>
      <p:sp>
        <p:nvSpPr>
          <p:cNvPr id="36" name="Rectangle 12"/>
          <p:cNvSpPr/>
          <p:nvPr/>
        </p:nvSpPr>
        <p:spPr>
          <a:xfrm>
            <a:off x="0" y="5400"/>
            <a:ext cx="12191760" cy="962640"/>
          </a:xfrm>
          <a:prstGeom prst="rect">
            <a:avLst/>
          </a:prstGeom>
          <a:solidFill>
            <a:schemeClr val="bg1"/>
          </a:solidFill>
          <a:ln w="9525">
            <a:solidFill>
              <a:srgbClr val="FFFFFF"/>
            </a:solidFill>
            <a:round/>
          </a:ln>
        </p:spPr>
        <p:style>
          <a:lnRef idx="0">
            <a:scrgbClr r="0" g="0" b="0"/>
          </a:lnRef>
          <a:fillRef idx="0">
            <a:scrgbClr r="0" g="0" b="0"/>
          </a:fillRef>
          <a:effectRef idx="0">
            <a:scrgbClr r="0" g="0" b="0"/>
          </a:effectRef>
          <a:fontRef idx="minor"/>
        </p:style>
        <p:txBody>
          <a:bodyPr numCol="1" spcCol="0" anchor="t">
            <a:noAutofit/>
          </a:bodyPr>
          <a:lstStyle/>
          <a:p>
            <a:pPr defTabSz="914400">
              <a:lnSpc>
                <a:spcPct val="100000"/>
              </a:lnSpc>
            </a:pPr>
            <a:endParaRPr lang="en-US" sz="1800" b="0" u="none" strike="noStrike">
              <a:solidFill>
                <a:schemeClr val="lt1"/>
              </a:solidFill>
              <a:effectLst/>
              <a:uFillTx/>
              <a:latin typeface="Arial"/>
              <a:ea typeface="宋体"/>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Title Slide (Blank) 2">
    <p:bg>
      <p:bgPr>
        <a:solidFill>
          <a:schemeClr val="lt2"/>
        </a:solidFill>
        <a:effectLst/>
      </p:bgPr>
    </p:bg>
    <p:spTree>
      <p:nvGrpSpPr>
        <p:cNvPr id="1" name=""/>
        <p:cNvGrpSpPr/>
        <p:nvPr/>
      </p:nvGrpSpPr>
      <p:grpSpPr>
        <a:xfrm>
          <a:off x="0" y="0"/>
          <a:ext cx="0" cy="0"/>
          <a:chOff x="0" y="0"/>
          <a:chExt cx="0" cy="0"/>
        </a:xfrm>
      </p:grpSpPr>
      <p:grpSp>
        <p:nvGrpSpPr>
          <p:cNvPr id="37" name="组合 13"/>
          <p:cNvGrpSpPr/>
          <p:nvPr/>
        </p:nvGrpSpPr>
        <p:grpSpPr>
          <a:xfrm>
            <a:off x="0" y="6783840"/>
            <a:ext cx="12191760" cy="73800"/>
            <a:chOff x="0" y="6783840"/>
            <a:chExt cx="12191760" cy="73800"/>
          </a:xfrm>
        </p:grpSpPr>
        <p:pic>
          <p:nvPicPr>
            <p:cNvPr id="38" name="Picture 2" descr="E:\01 日常工作\10 多媒体\PPT内部汇报用模板\红条.jpg"/>
            <p:cNvPicPr/>
            <p:nvPr/>
          </p:nvPicPr>
          <p:blipFill>
            <a:blip r:embed="rId2"/>
            <a:srcRect r="5812"/>
            <a:stretch/>
          </p:blipFill>
          <p:spPr>
            <a:xfrm>
              <a:off x="0" y="6783840"/>
              <a:ext cx="11489040" cy="73800"/>
            </a:xfrm>
            <a:prstGeom prst="rect">
              <a:avLst/>
            </a:prstGeom>
            <a:noFill/>
            <a:ln w="0">
              <a:noFill/>
            </a:ln>
          </p:spPr>
        </p:pic>
        <p:pic>
          <p:nvPicPr>
            <p:cNvPr id="39" name="Picture 2" descr="E:\01 日常工作\10 多媒体\PPT内部汇报用模板\红条.jpg"/>
            <p:cNvPicPr/>
            <p:nvPr/>
          </p:nvPicPr>
          <p:blipFill>
            <a:blip r:embed="rId2"/>
            <a:srcRect r="5812"/>
            <a:stretch/>
          </p:blipFill>
          <p:spPr>
            <a:xfrm>
              <a:off x="702720" y="6783840"/>
              <a:ext cx="11489040" cy="73800"/>
            </a:xfrm>
            <a:prstGeom prst="rect">
              <a:avLst/>
            </a:prstGeom>
            <a:noFill/>
            <a:ln w="0">
              <a:noFill/>
            </a:ln>
          </p:spPr>
        </p:pic>
      </p:grpSp>
      <p:sp>
        <p:nvSpPr>
          <p:cNvPr id="40" name="TextBox 19"/>
          <p:cNvSpPr/>
          <p:nvPr/>
        </p:nvSpPr>
        <p:spPr>
          <a:xfrm>
            <a:off x="7824600" y="132480"/>
            <a:ext cx="3919320" cy="1843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chorCtr="1">
            <a:spAutoFit/>
          </a:bodyPr>
          <a:lstStyle/>
          <a:p>
            <a:pPr algn="r">
              <a:lnSpc>
                <a:spcPct val="100000"/>
              </a:lnSpc>
            </a:pPr>
            <a:r>
              <a:rPr lang="en-US" sz="1200" b="1" u="none" strike="noStrike">
                <a:solidFill>
                  <a:schemeClr val="dk1"/>
                </a:solidFill>
                <a:effectLst/>
                <a:uFillTx/>
                <a:latin typeface="Calibri"/>
                <a:ea typeface="宋体"/>
              </a:rPr>
              <a:t>Computing Systems Laboratory  </a:t>
            </a:r>
            <a:r>
              <a:rPr lang="en-US" sz="1200" b="1" u="none" strike="noStrike">
                <a:solidFill>
                  <a:schemeClr val="dk2"/>
                </a:solidFill>
                <a:effectLst/>
                <a:uFillTx/>
                <a:latin typeface="Calibri"/>
                <a:ea typeface="宋体"/>
              </a:rPr>
              <a:t>|</a:t>
            </a:r>
            <a:r>
              <a:rPr lang="en-US" sz="1200" b="1" u="none" strike="noStrike">
                <a:solidFill>
                  <a:schemeClr val="dk1"/>
                </a:solidFill>
                <a:effectLst/>
                <a:uFillTx/>
                <a:latin typeface="Calibri"/>
                <a:ea typeface="宋体"/>
              </a:rPr>
              <a:t>  </a:t>
            </a:r>
            <a:r>
              <a:rPr lang="en-US" sz="1200" b="1" u="none" strike="noStrike">
                <a:solidFill>
                  <a:schemeClr val="accent2"/>
                </a:solidFill>
                <a:effectLst/>
                <a:uFillTx/>
                <a:latin typeface="Calibri"/>
                <a:ea typeface="宋体"/>
              </a:rPr>
              <a:t>HUAWEI</a:t>
            </a:r>
            <a:r>
              <a:rPr lang="en-US" sz="1200" b="1" u="none" strike="noStrike">
                <a:solidFill>
                  <a:schemeClr val="dk1"/>
                </a:solidFill>
                <a:effectLst/>
                <a:uFillTx/>
                <a:latin typeface="Calibri"/>
                <a:ea typeface="宋体"/>
              </a:rPr>
              <a:t> </a:t>
            </a:r>
            <a:r>
              <a:rPr lang="en-US" sz="1200" b="1" u="none" strike="noStrike">
                <a:solidFill>
                  <a:srgbClr val="6A6A6A"/>
                </a:solidFill>
                <a:effectLst/>
                <a:uFillTx/>
                <a:latin typeface="Calibri"/>
                <a:ea typeface="宋体"/>
              </a:rPr>
              <a:t>SWITZERLAND AG</a:t>
            </a:r>
            <a:endParaRPr lang="en-US" sz="1200" b="0" u="none" strike="noStrike">
              <a:solidFill>
                <a:srgbClr val="000000"/>
              </a:solidFill>
              <a:effectLst/>
              <a:uFillTx/>
              <a:latin typeface="Arial"/>
            </a:endParaRPr>
          </a:p>
        </p:txBody>
      </p:sp>
      <p:grpSp>
        <p:nvGrpSpPr>
          <p:cNvPr id="41" name="Group 1"/>
          <p:cNvGrpSpPr/>
          <p:nvPr/>
        </p:nvGrpSpPr>
        <p:grpSpPr>
          <a:xfrm>
            <a:off x="10026720" y="6316200"/>
            <a:ext cx="1728360" cy="400320"/>
            <a:chOff x="10026720" y="6316200"/>
            <a:chExt cx="1728360" cy="400320"/>
          </a:xfrm>
        </p:grpSpPr>
        <p:pic>
          <p:nvPicPr>
            <p:cNvPr id="42" name="Picture 7" descr="E:\01 日常工作\03 品牌规范设计\企业业务视觉规范\投标标书规范\设计文档\大平台相关资料整理\Template A\源文件\HW LOGO副本.png"/>
            <p:cNvPicPr/>
            <p:nvPr/>
          </p:nvPicPr>
          <p:blipFill>
            <a:blip r:embed="rId3"/>
            <a:srcRect t="77188" b="4544"/>
            <a:stretch/>
          </p:blipFill>
          <p:spPr>
            <a:xfrm>
              <a:off x="10611360" y="6445800"/>
              <a:ext cx="1143720" cy="201600"/>
            </a:xfrm>
            <a:prstGeom prst="rect">
              <a:avLst/>
            </a:prstGeom>
            <a:noFill/>
            <a:ln w="0">
              <a:noFill/>
            </a:ln>
          </p:spPr>
        </p:pic>
        <p:pic>
          <p:nvPicPr>
            <p:cNvPr id="43" name="Picture 9" descr="E:\01 日常工作\03 品牌规范设计\企业业务视觉规范\投标标书规范\设计文档\大平台相关资料整理\Template A\源文件\HW LOGO副本.png"/>
            <p:cNvPicPr/>
            <p:nvPr/>
          </p:nvPicPr>
          <p:blipFill>
            <a:blip r:embed="rId3"/>
            <a:srcRect t="2857" b="25084"/>
            <a:stretch/>
          </p:blipFill>
          <p:spPr>
            <a:xfrm>
              <a:off x="10026720" y="6316200"/>
              <a:ext cx="575640" cy="400320"/>
            </a:xfrm>
            <a:prstGeom prst="rect">
              <a:avLst/>
            </a:prstGeom>
            <a:noFill/>
            <a:ln w="0">
              <a:noFill/>
            </a:ln>
          </p:spPr>
        </p:pic>
      </p:grpSp>
      <p:sp>
        <p:nvSpPr>
          <p:cNvPr id="44" name="TextBox 10"/>
          <p:cNvSpPr/>
          <p:nvPr/>
        </p:nvSpPr>
        <p:spPr>
          <a:xfrm>
            <a:off x="1007640" y="6469560"/>
            <a:ext cx="464040" cy="245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fld id="{21EDC47C-1C02-4C09-9E1B-00216EB0FABC}" type="slidenum">
              <a:rPr lang="en-US" sz="1000" b="0" u="none" strike="noStrike">
                <a:solidFill>
                  <a:schemeClr val="lt1">
                    <a:lumMod val="75000"/>
                  </a:schemeClr>
                </a:solidFill>
                <a:effectLst/>
                <a:uFillTx/>
                <a:latin typeface="Arial"/>
                <a:ea typeface="宋体"/>
              </a:rPr>
              <a:t>‹#›</a:t>
            </a:fld>
            <a:endParaRPr lang="en-US" sz="1000" b="0" u="none" strike="noStrike">
              <a:solidFill>
                <a:srgbClr val="000000"/>
              </a:solidFill>
              <a:effectLst/>
              <a:uFillTx/>
              <a:latin typeface="Arial"/>
            </a:endParaRPr>
          </a:p>
        </p:txBody>
      </p:sp>
      <p:pic>
        <p:nvPicPr>
          <p:cNvPr id="45" name="Picture 11"/>
          <p:cNvPicPr/>
          <p:nvPr/>
        </p:nvPicPr>
        <p:blipFill>
          <a:blip r:embed="rId4"/>
          <a:stretch/>
        </p:blipFill>
        <p:spPr>
          <a:xfrm>
            <a:off x="0" y="7065360"/>
            <a:ext cx="2252880" cy="287640"/>
          </a:xfrm>
          <a:prstGeom prst="rect">
            <a:avLst/>
          </a:prstGeom>
          <a:noFill/>
          <a:ln w="0">
            <a:noFill/>
          </a:ln>
        </p:spPr>
      </p:pic>
      <p:pic>
        <p:nvPicPr>
          <p:cNvPr id="46" name="Picture 15"/>
          <p:cNvPicPr/>
          <p:nvPr/>
        </p:nvPicPr>
        <p:blipFill>
          <a:blip r:embed="rId5"/>
          <a:stretch/>
        </p:blipFill>
        <p:spPr>
          <a:xfrm>
            <a:off x="7456680" y="7065000"/>
            <a:ext cx="2744280" cy="287640"/>
          </a:xfrm>
          <a:prstGeom prst="rect">
            <a:avLst/>
          </a:prstGeom>
          <a:noFill/>
          <a:ln w="0">
            <a:noFill/>
          </a:ln>
        </p:spPr>
      </p:pic>
      <p:pic>
        <p:nvPicPr>
          <p:cNvPr id="47" name="Picture 2"/>
          <p:cNvPicPr/>
          <p:nvPr/>
        </p:nvPicPr>
        <p:blipFill>
          <a:blip r:embed="rId6"/>
          <a:stretch/>
        </p:blipFill>
        <p:spPr>
          <a:xfrm>
            <a:off x="4687200" y="7059240"/>
            <a:ext cx="2325960" cy="297000"/>
          </a:xfrm>
          <a:prstGeom prst="rect">
            <a:avLst/>
          </a:prstGeom>
          <a:noFill/>
          <a:ln w="0">
            <a:noFill/>
          </a:ln>
        </p:spPr>
      </p:pic>
      <p:pic>
        <p:nvPicPr>
          <p:cNvPr id="48" name="Picture 3"/>
          <p:cNvPicPr/>
          <p:nvPr/>
        </p:nvPicPr>
        <p:blipFill>
          <a:blip r:embed="rId7"/>
          <a:stretch/>
        </p:blipFill>
        <p:spPr>
          <a:xfrm>
            <a:off x="10644480" y="7059240"/>
            <a:ext cx="1547280" cy="293760"/>
          </a:xfrm>
          <a:prstGeom prst="rect">
            <a:avLst/>
          </a:prstGeom>
          <a:noFill/>
          <a:ln w="0">
            <a:noFill/>
          </a:ln>
        </p:spPr>
      </p:pic>
      <p:sp>
        <p:nvSpPr>
          <p:cNvPr id="49" name="Rectangle 12"/>
          <p:cNvSpPr/>
          <p:nvPr/>
        </p:nvSpPr>
        <p:spPr>
          <a:xfrm>
            <a:off x="0" y="5400"/>
            <a:ext cx="12191760" cy="962640"/>
          </a:xfrm>
          <a:prstGeom prst="rect">
            <a:avLst/>
          </a:prstGeom>
          <a:solidFill>
            <a:schemeClr val="bg1"/>
          </a:solidFill>
          <a:ln w="9525">
            <a:solidFill>
              <a:srgbClr val="FFFFFF"/>
            </a:solidFill>
            <a:round/>
          </a:ln>
        </p:spPr>
        <p:style>
          <a:lnRef idx="0">
            <a:scrgbClr r="0" g="0" b="0"/>
          </a:lnRef>
          <a:fillRef idx="0">
            <a:scrgbClr r="0" g="0" b="0"/>
          </a:fillRef>
          <a:effectRef idx="0">
            <a:scrgbClr r="0" g="0" b="0"/>
          </a:effectRef>
          <a:fontRef idx="minor"/>
        </p:style>
        <p:txBody>
          <a:bodyPr numCol="1" spcCol="0" anchor="t">
            <a:noAutofit/>
          </a:bodyPr>
          <a:lstStyle/>
          <a:p>
            <a:pPr defTabSz="914400">
              <a:lnSpc>
                <a:spcPct val="100000"/>
              </a:lnSpc>
            </a:pPr>
            <a:endParaRPr lang="en-US" sz="1800" b="0" u="none" strike="noStrike">
              <a:solidFill>
                <a:schemeClr val="lt1"/>
              </a:solidFill>
              <a:effectLst/>
              <a:uFillTx/>
              <a:latin typeface="Arial"/>
              <a:ea typeface="宋体"/>
            </a:endParaRPr>
          </a:p>
        </p:txBody>
      </p:sp>
      <p:sp>
        <p:nvSpPr>
          <p:cNvPr id="50" name="Rectangle 1"/>
          <p:cNvSpPr/>
          <p:nvPr/>
        </p:nvSpPr>
        <p:spPr>
          <a:xfrm>
            <a:off x="0" y="6006960"/>
            <a:ext cx="12191760" cy="850680"/>
          </a:xfrm>
          <a:prstGeom prst="rect">
            <a:avLst/>
          </a:prstGeom>
          <a:solidFill>
            <a:schemeClr val="bg1"/>
          </a:solidFill>
          <a:ln w="9525">
            <a:solidFill>
              <a:srgbClr val="FFFFFF"/>
            </a:solidFill>
            <a:round/>
          </a:ln>
        </p:spPr>
        <p:style>
          <a:lnRef idx="0">
            <a:scrgbClr r="0" g="0" b="0"/>
          </a:lnRef>
          <a:fillRef idx="0">
            <a:scrgbClr r="0" g="0" b="0"/>
          </a:fillRef>
          <a:effectRef idx="0">
            <a:scrgbClr r="0" g="0" b="0"/>
          </a:effectRef>
          <a:fontRef idx="minor"/>
        </p:style>
        <p:txBody>
          <a:bodyPr numCol="1" spcCol="0" anchor="t">
            <a:noAutofit/>
          </a:bodyPr>
          <a:lstStyle/>
          <a:p>
            <a:pPr defTabSz="914400">
              <a:lnSpc>
                <a:spcPct val="100000"/>
              </a:lnSpc>
            </a:pPr>
            <a:endParaRPr lang="en-US" sz="1800" b="0" u="none" strike="noStrike">
              <a:solidFill>
                <a:schemeClr val="lt1"/>
              </a:solidFill>
              <a:effectLst/>
              <a:uFillTx/>
              <a:latin typeface="Arial"/>
              <a:ea typeface="宋体"/>
            </a:endParaRPr>
          </a:p>
        </p:txBody>
      </p:sp>
      <p:sp>
        <p:nvSpPr>
          <p:cNvPr id="51" name="PlaceHolder 1"/>
          <p:cNvSpPr>
            <a:spLocks noGrp="1"/>
          </p:cNvSpPr>
          <p:nvPr>
            <p:ph type="title"/>
          </p:nvPr>
        </p:nvSpPr>
        <p:spPr>
          <a:xfrm>
            <a:off x="877320" y="2117160"/>
            <a:ext cx="10622160" cy="759600"/>
          </a:xfrm>
          <a:prstGeom prst="rect">
            <a:avLst/>
          </a:prstGeom>
          <a:noFill/>
          <a:ln w="0">
            <a:noFill/>
          </a:ln>
        </p:spPr>
        <p:txBody>
          <a:bodyPr lIns="0" tIns="90000" rIns="0" bIns="90000" numCol="1" spcCol="0" anchor="t">
            <a:spAutoFit/>
          </a:bodyPr>
          <a:lstStyle/>
          <a:p>
            <a:pPr indent="0">
              <a:lnSpc>
                <a:spcPct val="100000"/>
              </a:lnSpc>
              <a:buNone/>
            </a:pPr>
            <a:r>
              <a:rPr lang="en-US" sz="3800" b="1" u="none" strike="noStrike">
                <a:solidFill>
                  <a:schemeClr val="lt1"/>
                </a:solidFill>
                <a:effectLst/>
                <a:uFillTx/>
                <a:latin typeface="Arial"/>
                <a:ea typeface="黑体"/>
              </a:rPr>
              <a:t>Click to edit title</a:t>
            </a:r>
            <a:endParaRPr lang="en-US" sz="3800" b="0" u="none" strike="noStrike">
              <a:solidFill>
                <a:schemeClr val="dk1"/>
              </a:solidFill>
              <a:effectLst/>
              <a:uFillTx/>
              <a:latin typeface="Calibri"/>
            </a:endParaRPr>
          </a:p>
        </p:txBody>
      </p:sp>
      <p:sp>
        <p:nvSpPr>
          <p:cNvPr id="52" name="TextBox 8"/>
          <p:cNvSpPr/>
          <p:nvPr/>
        </p:nvSpPr>
        <p:spPr>
          <a:xfrm>
            <a:off x="1857600" y="1176120"/>
            <a:ext cx="4560840" cy="307440"/>
          </a:xfrm>
          <a:prstGeom prst="rect">
            <a:avLst/>
          </a:prstGeom>
          <a:noFill/>
          <a:ln w="0">
            <a:noFill/>
          </a:ln>
        </p:spPr>
        <p:style>
          <a:lnRef idx="0">
            <a:scrgbClr r="0" g="0" b="0"/>
          </a:lnRef>
          <a:fillRef idx="0">
            <a:scrgbClr r="0" g="0" b="0"/>
          </a:fillRef>
          <a:effectRef idx="0">
            <a:scrgbClr r="0" g="0" b="0"/>
          </a:effectRef>
          <a:fontRef idx="minor"/>
        </p:style>
        <p:txBody>
          <a:bodyPr wrap="none" lIns="0" tIns="45000" rIns="0" bIns="45000" anchor="t" anchorCtr="1">
            <a:spAutoFit/>
          </a:bodyPr>
          <a:lstStyle/>
          <a:p>
            <a:pPr algn="r">
              <a:lnSpc>
                <a:spcPct val="100000"/>
              </a:lnSpc>
            </a:pPr>
            <a:r>
              <a:rPr lang="en-US" sz="1400" b="1" u="none" strike="noStrike">
                <a:solidFill>
                  <a:schemeClr val="dk1"/>
                </a:solidFill>
                <a:effectLst/>
                <a:uFillTx/>
                <a:latin typeface="Calibri"/>
                <a:ea typeface="宋体"/>
              </a:rPr>
              <a:t>Computing Systems Laboratory  </a:t>
            </a:r>
            <a:r>
              <a:rPr lang="en-US" sz="1400" b="1" u="none" strike="noStrike">
                <a:solidFill>
                  <a:schemeClr val="dk2"/>
                </a:solidFill>
                <a:effectLst/>
                <a:uFillTx/>
                <a:latin typeface="Calibri"/>
                <a:ea typeface="宋体"/>
              </a:rPr>
              <a:t>|</a:t>
            </a:r>
            <a:r>
              <a:rPr lang="en-US" sz="1400" b="1" u="none" strike="noStrike">
                <a:solidFill>
                  <a:schemeClr val="dk1"/>
                </a:solidFill>
                <a:effectLst/>
                <a:uFillTx/>
                <a:latin typeface="Calibri"/>
                <a:ea typeface="宋体"/>
              </a:rPr>
              <a:t>  </a:t>
            </a:r>
            <a:r>
              <a:rPr lang="en-US" sz="1400" b="1" u="none" strike="noStrike">
                <a:solidFill>
                  <a:schemeClr val="accent2"/>
                </a:solidFill>
                <a:effectLst/>
                <a:uFillTx/>
                <a:latin typeface="Calibri"/>
                <a:ea typeface="宋体"/>
              </a:rPr>
              <a:t>HUAWEI</a:t>
            </a:r>
            <a:r>
              <a:rPr lang="en-US" sz="1400" b="1" u="none" strike="noStrike">
                <a:solidFill>
                  <a:schemeClr val="dk1"/>
                </a:solidFill>
                <a:effectLst/>
                <a:uFillTx/>
                <a:latin typeface="Calibri"/>
                <a:ea typeface="宋体"/>
              </a:rPr>
              <a:t> </a:t>
            </a:r>
            <a:r>
              <a:rPr lang="en-US" sz="1400" b="1" u="none" strike="noStrike">
                <a:solidFill>
                  <a:srgbClr val="6A6A6A"/>
                </a:solidFill>
                <a:effectLst/>
                <a:uFillTx/>
                <a:latin typeface="Calibri"/>
                <a:ea typeface="宋体"/>
              </a:rPr>
              <a:t>SWITZERLAND AG</a:t>
            </a:r>
            <a:endParaRPr lang="en-US" sz="1400" b="0" u="none" strike="noStrike">
              <a:solidFill>
                <a:srgbClr val="000000"/>
              </a:solidFill>
              <a:effectLst/>
              <a:uFillTx/>
              <a:latin typeface="Arial"/>
            </a:endParaRPr>
          </a:p>
        </p:txBody>
      </p:sp>
      <p:sp>
        <p:nvSpPr>
          <p:cNvPr id="53" name="TextBox 10"/>
          <p:cNvSpPr/>
          <p:nvPr/>
        </p:nvSpPr>
        <p:spPr>
          <a:xfrm>
            <a:off x="873720" y="6248520"/>
            <a:ext cx="2737440" cy="1533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nSpc>
                <a:spcPct val="100000"/>
              </a:lnSpc>
            </a:pPr>
            <a:r>
              <a:rPr lang="en-US" sz="1000" b="0" u="none" strike="noStrike">
                <a:solidFill>
                  <a:schemeClr val="lt1">
                    <a:lumMod val="75000"/>
                  </a:schemeClr>
                </a:solidFill>
                <a:effectLst/>
                <a:uFillTx/>
                <a:latin typeface="Arial"/>
                <a:ea typeface="宋体"/>
              </a:rPr>
              <a:t>HUAWEI TECHNOLOGIES SWITZERLAND AG</a:t>
            </a:r>
            <a:endParaRPr lang="en-US" sz="1000" b="0" u="none" strike="noStrike">
              <a:solidFill>
                <a:srgbClr val="000000"/>
              </a:solidFill>
              <a:effectLst/>
              <a:uFillTx/>
              <a:latin typeface="Arial"/>
            </a:endParaRPr>
          </a:p>
        </p:txBody>
      </p:sp>
      <p:sp>
        <p:nvSpPr>
          <p:cNvPr id="54" name="PlaceHolder 2"/>
          <p:cNvSpPr>
            <a:spLocks noGrp="1"/>
          </p:cNvSpPr>
          <p:nvPr>
            <p:ph type="body"/>
          </p:nvPr>
        </p:nvSpPr>
        <p:spPr>
          <a:xfrm>
            <a:off x="873720" y="3927960"/>
            <a:ext cx="6749640" cy="533160"/>
          </a:xfrm>
          <a:prstGeom prst="rect">
            <a:avLst/>
          </a:prstGeom>
          <a:noFill/>
          <a:ln w="0">
            <a:noFill/>
          </a:ln>
        </p:spPr>
        <p:txBody>
          <a:bodyPr lIns="0" tIns="45000" rIns="0" bIns="45000" anchor="t">
            <a:noAutofit/>
          </a:bodyPr>
          <a:lstStyle/>
          <a:p>
            <a:pPr indent="0">
              <a:lnSpc>
                <a:spcPct val="140000"/>
              </a:lnSpc>
              <a:buNone/>
              <a:tabLst>
                <a:tab pos="0" algn="l"/>
              </a:tabLst>
            </a:pPr>
            <a:r>
              <a:rPr lang="en-US" sz="1800" b="0" u="none" strike="noStrike">
                <a:solidFill>
                  <a:schemeClr val="lt1"/>
                </a:solidFill>
                <a:effectLst/>
                <a:uFillTx/>
                <a:latin typeface="Arial"/>
                <a:ea typeface="黑体"/>
              </a:rPr>
              <a:t>Click to edit author</a:t>
            </a:r>
            <a:endParaRPr lang="en-US" sz="1800" b="1" u="none" strike="noStrike">
              <a:solidFill>
                <a:schemeClr val="dk1"/>
              </a:solidFill>
              <a:effectLst/>
              <a:uFillTx/>
              <a:latin typeface="FrutigerNext LT Regular"/>
            </a:endParaRPr>
          </a:p>
        </p:txBody>
      </p:sp>
      <p:sp>
        <p:nvSpPr>
          <p:cNvPr id="55" name="PlaceHolder 3"/>
          <p:cNvSpPr>
            <a:spLocks noGrp="1"/>
          </p:cNvSpPr>
          <p:nvPr>
            <p:ph type="body"/>
          </p:nvPr>
        </p:nvSpPr>
        <p:spPr>
          <a:xfrm>
            <a:off x="873720" y="2890800"/>
            <a:ext cx="10626120" cy="639000"/>
          </a:xfrm>
          <a:prstGeom prst="rect">
            <a:avLst/>
          </a:prstGeom>
          <a:noFill/>
          <a:ln w="0">
            <a:noFill/>
          </a:ln>
        </p:spPr>
        <p:txBody>
          <a:bodyPr lIns="0" tIns="0" rIns="0" bIns="0" anchor="ctr">
            <a:noAutofit/>
          </a:bodyPr>
          <a:lstStyle/>
          <a:p>
            <a:pPr indent="0">
              <a:lnSpc>
                <a:spcPct val="140000"/>
              </a:lnSpc>
              <a:buNone/>
              <a:tabLst>
                <a:tab pos="0" algn="l"/>
              </a:tabLst>
            </a:pPr>
            <a:r>
              <a:rPr lang="en-US" sz="2400" b="0" u="none" strike="noStrike">
                <a:solidFill>
                  <a:schemeClr val="lt1"/>
                </a:solidFill>
                <a:effectLst/>
                <a:uFillTx/>
                <a:latin typeface="Arial"/>
                <a:ea typeface="黑体"/>
              </a:rPr>
              <a:t>Click to edit subtitle</a:t>
            </a:r>
            <a:endParaRPr lang="en-US" sz="2400" b="1" u="none" strike="noStrike">
              <a:solidFill>
                <a:schemeClr val="dk1"/>
              </a:solidFill>
              <a:effectLst/>
              <a:uFillTx/>
              <a:latin typeface="FrutigerNext LT Regular"/>
            </a:endParaRPr>
          </a:p>
        </p:txBody>
      </p:sp>
      <p:pic>
        <p:nvPicPr>
          <p:cNvPr id="56" name="Picture 11" descr="E:\01 日常工作\03 品牌规范设计\企业业务视觉规范\投标标书规范\设计文档\大平台相关资料整理\Template A\源文件\HW LOGO副本.png"/>
          <p:cNvPicPr/>
          <p:nvPr/>
        </p:nvPicPr>
        <p:blipFill>
          <a:blip r:embed="rId3"/>
          <a:srcRect t="2857" b="4544"/>
          <a:stretch/>
        </p:blipFill>
        <p:spPr>
          <a:xfrm>
            <a:off x="10355760" y="460800"/>
            <a:ext cx="1143720" cy="1022760"/>
          </a:xfrm>
          <a:prstGeom prst="rect">
            <a:avLst/>
          </a:prstGeom>
          <a:noFill/>
          <a:ln w="0">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Two Content">
    <p:bg>
      <p:bgPr>
        <a:solidFill>
          <a:schemeClr val="lt2"/>
        </a:solidFill>
        <a:effectLst/>
      </p:bgPr>
    </p:bg>
    <p:spTree>
      <p:nvGrpSpPr>
        <p:cNvPr id="1" name=""/>
        <p:cNvGrpSpPr/>
        <p:nvPr/>
      </p:nvGrpSpPr>
      <p:grpSpPr>
        <a:xfrm>
          <a:off x="0" y="0"/>
          <a:ext cx="0" cy="0"/>
          <a:chOff x="0" y="0"/>
          <a:chExt cx="0" cy="0"/>
        </a:xfrm>
      </p:grpSpPr>
      <p:grpSp>
        <p:nvGrpSpPr>
          <p:cNvPr id="57" name="组合 13"/>
          <p:cNvGrpSpPr/>
          <p:nvPr/>
        </p:nvGrpSpPr>
        <p:grpSpPr>
          <a:xfrm>
            <a:off x="0" y="6783840"/>
            <a:ext cx="12191760" cy="73800"/>
            <a:chOff x="0" y="6783840"/>
            <a:chExt cx="12191760" cy="73800"/>
          </a:xfrm>
        </p:grpSpPr>
        <p:pic>
          <p:nvPicPr>
            <p:cNvPr id="58" name="Picture 2" descr="E:\01 日常工作\10 多媒体\PPT内部汇报用模板\红条.jpg"/>
            <p:cNvPicPr/>
            <p:nvPr/>
          </p:nvPicPr>
          <p:blipFill>
            <a:blip r:embed="rId2"/>
            <a:srcRect r="5812"/>
            <a:stretch/>
          </p:blipFill>
          <p:spPr>
            <a:xfrm>
              <a:off x="0" y="6783840"/>
              <a:ext cx="11489040" cy="73800"/>
            </a:xfrm>
            <a:prstGeom prst="rect">
              <a:avLst/>
            </a:prstGeom>
            <a:noFill/>
            <a:ln w="0">
              <a:noFill/>
            </a:ln>
          </p:spPr>
        </p:pic>
        <p:pic>
          <p:nvPicPr>
            <p:cNvPr id="59" name="Picture 2" descr="E:\01 日常工作\10 多媒体\PPT内部汇报用模板\红条.jpg"/>
            <p:cNvPicPr/>
            <p:nvPr/>
          </p:nvPicPr>
          <p:blipFill>
            <a:blip r:embed="rId2"/>
            <a:srcRect r="5812"/>
            <a:stretch/>
          </p:blipFill>
          <p:spPr>
            <a:xfrm>
              <a:off x="702720" y="6783840"/>
              <a:ext cx="11489040" cy="73800"/>
            </a:xfrm>
            <a:prstGeom prst="rect">
              <a:avLst/>
            </a:prstGeom>
            <a:noFill/>
            <a:ln w="0">
              <a:noFill/>
            </a:ln>
          </p:spPr>
        </p:pic>
      </p:grpSp>
      <p:sp>
        <p:nvSpPr>
          <p:cNvPr id="60" name="TextBox 19"/>
          <p:cNvSpPr/>
          <p:nvPr/>
        </p:nvSpPr>
        <p:spPr>
          <a:xfrm>
            <a:off x="7824600" y="132480"/>
            <a:ext cx="3919320" cy="1843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chorCtr="1">
            <a:spAutoFit/>
          </a:bodyPr>
          <a:lstStyle/>
          <a:p>
            <a:pPr algn="r">
              <a:lnSpc>
                <a:spcPct val="100000"/>
              </a:lnSpc>
            </a:pPr>
            <a:r>
              <a:rPr lang="en-US" sz="1200" b="1" u="none" strike="noStrike">
                <a:solidFill>
                  <a:schemeClr val="dk1"/>
                </a:solidFill>
                <a:effectLst/>
                <a:uFillTx/>
                <a:latin typeface="Calibri"/>
                <a:ea typeface="宋体"/>
              </a:rPr>
              <a:t>Computing Systems Laboratory  </a:t>
            </a:r>
            <a:r>
              <a:rPr lang="en-US" sz="1200" b="1" u="none" strike="noStrike">
                <a:solidFill>
                  <a:schemeClr val="dk2"/>
                </a:solidFill>
                <a:effectLst/>
                <a:uFillTx/>
                <a:latin typeface="Calibri"/>
                <a:ea typeface="宋体"/>
              </a:rPr>
              <a:t>|</a:t>
            </a:r>
            <a:r>
              <a:rPr lang="en-US" sz="1200" b="1" u="none" strike="noStrike">
                <a:solidFill>
                  <a:schemeClr val="dk1"/>
                </a:solidFill>
                <a:effectLst/>
                <a:uFillTx/>
                <a:latin typeface="Calibri"/>
                <a:ea typeface="宋体"/>
              </a:rPr>
              <a:t>  </a:t>
            </a:r>
            <a:r>
              <a:rPr lang="en-US" sz="1200" b="1" u="none" strike="noStrike">
                <a:solidFill>
                  <a:schemeClr val="accent2"/>
                </a:solidFill>
                <a:effectLst/>
                <a:uFillTx/>
                <a:latin typeface="Calibri"/>
                <a:ea typeface="宋体"/>
              </a:rPr>
              <a:t>HUAWEI</a:t>
            </a:r>
            <a:r>
              <a:rPr lang="en-US" sz="1200" b="1" u="none" strike="noStrike">
                <a:solidFill>
                  <a:schemeClr val="dk1"/>
                </a:solidFill>
                <a:effectLst/>
                <a:uFillTx/>
                <a:latin typeface="Calibri"/>
                <a:ea typeface="宋体"/>
              </a:rPr>
              <a:t> </a:t>
            </a:r>
            <a:r>
              <a:rPr lang="en-US" sz="1200" b="1" u="none" strike="noStrike">
                <a:solidFill>
                  <a:srgbClr val="6A6A6A"/>
                </a:solidFill>
                <a:effectLst/>
                <a:uFillTx/>
                <a:latin typeface="Calibri"/>
                <a:ea typeface="宋体"/>
              </a:rPr>
              <a:t>SWITZERLAND AG</a:t>
            </a:r>
            <a:endParaRPr lang="en-US" sz="1200" b="0" u="none" strike="noStrike">
              <a:solidFill>
                <a:srgbClr val="000000"/>
              </a:solidFill>
              <a:effectLst/>
              <a:uFillTx/>
              <a:latin typeface="Arial"/>
            </a:endParaRPr>
          </a:p>
        </p:txBody>
      </p:sp>
      <p:grpSp>
        <p:nvGrpSpPr>
          <p:cNvPr id="61" name="Group 1"/>
          <p:cNvGrpSpPr/>
          <p:nvPr/>
        </p:nvGrpSpPr>
        <p:grpSpPr>
          <a:xfrm>
            <a:off x="10026720" y="6316200"/>
            <a:ext cx="1728360" cy="400320"/>
            <a:chOff x="10026720" y="6316200"/>
            <a:chExt cx="1728360" cy="400320"/>
          </a:xfrm>
        </p:grpSpPr>
        <p:pic>
          <p:nvPicPr>
            <p:cNvPr id="62" name="Picture 7" descr="E:\01 日常工作\03 品牌规范设计\企业业务视觉规范\投标标书规范\设计文档\大平台相关资料整理\Template A\源文件\HW LOGO副本.png"/>
            <p:cNvPicPr/>
            <p:nvPr/>
          </p:nvPicPr>
          <p:blipFill>
            <a:blip r:embed="rId3"/>
            <a:srcRect t="77188" b="4544"/>
            <a:stretch/>
          </p:blipFill>
          <p:spPr>
            <a:xfrm>
              <a:off x="10611360" y="6445800"/>
              <a:ext cx="1143720" cy="201600"/>
            </a:xfrm>
            <a:prstGeom prst="rect">
              <a:avLst/>
            </a:prstGeom>
            <a:noFill/>
            <a:ln w="0">
              <a:noFill/>
            </a:ln>
          </p:spPr>
        </p:pic>
        <p:pic>
          <p:nvPicPr>
            <p:cNvPr id="63" name="Picture 9" descr="E:\01 日常工作\03 品牌规范设计\企业业务视觉规范\投标标书规范\设计文档\大平台相关资料整理\Template A\源文件\HW LOGO副本.png"/>
            <p:cNvPicPr/>
            <p:nvPr/>
          </p:nvPicPr>
          <p:blipFill>
            <a:blip r:embed="rId3"/>
            <a:srcRect t="2857" b="25084"/>
            <a:stretch/>
          </p:blipFill>
          <p:spPr>
            <a:xfrm>
              <a:off x="10026720" y="6316200"/>
              <a:ext cx="575640" cy="400320"/>
            </a:xfrm>
            <a:prstGeom prst="rect">
              <a:avLst/>
            </a:prstGeom>
            <a:noFill/>
            <a:ln w="0">
              <a:noFill/>
            </a:ln>
          </p:spPr>
        </p:pic>
      </p:grpSp>
      <p:sp>
        <p:nvSpPr>
          <p:cNvPr id="64" name="TextBox 10"/>
          <p:cNvSpPr/>
          <p:nvPr/>
        </p:nvSpPr>
        <p:spPr>
          <a:xfrm>
            <a:off x="1007640" y="6469560"/>
            <a:ext cx="464040" cy="245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fld id="{540FFAEE-EF3C-41FD-BAAC-9E1F8ECD5A33}" type="slidenum">
              <a:rPr lang="en-US" sz="1000" b="0" u="none" strike="noStrike">
                <a:solidFill>
                  <a:schemeClr val="lt1">
                    <a:lumMod val="75000"/>
                  </a:schemeClr>
                </a:solidFill>
                <a:effectLst/>
                <a:uFillTx/>
                <a:latin typeface="Arial"/>
                <a:ea typeface="宋体"/>
              </a:rPr>
              <a:t>‹#›</a:t>
            </a:fld>
            <a:endParaRPr lang="en-US" sz="1000" b="0" u="none" strike="noStrike">
              <a:solidFill>
                <a:srgbClr val="000000"/>
              </a:solidFill>
              <a:effectLst/>
              <a:uFillTx/>
              <a:latin typeface="Arial"/>
            </a:endParaRPr>
          </a:p>
        </p:txBody>
      </p:sp>
      <p:pic>
        <p:nvPicPr>
          <p:cNvPr id="65" name="Picture 11"/>
          <p:cNvPicPr/>
          <p:nvPr/>
        </p:nvPicPr>
        <p:blipFill>
          <a:blip r:embed="rId4"/>
          <a:stretch/>
        </p:blipFill>
        <p:spPr>
          <a:xfrm>
            <a:off x="0" y="7065360"/>
            <a:ext cx="2252880" cy="287640"/>
          </a:xfrm>
          <a:prstGeom prst="rect">
            <a:avLst/>
          </a:prstGeom>
          <a:noFill/>
          <a:ln w="0">
            <a:noFill/>
          </a:ln>
        </p:spPr>
      </p:pic>
      <p:pic>
        <p:nvPicPr>
          <p:cNvPr id="66" name="Picture 15"/>
          <p:cNvPicPr/>
          <p:nvPr/>
        </p:nvPicPr>
        <p:blipFill>
          <a:blip r:embed="rId5"/>
          <a:stretch/>
        </p:blipFill>
        <p:spPr>
          <a:xfrm>
            <a:off x="7456680" y="7065000"/>
            <a:ext cx="2744280" cy="287640"/>
          </a:xfrm>
          <a:prstGeom prst="rect">
            <a:avLst/>
          </a:prstGeom>
          <a:noFill/>
          <a:ln w="0">
            <a:noFill/>
          </a:ln>
        </p:spPr>
      </p:pic>
      <p:pic>
        <p:nvPicPr>
          <p:cNvPr id="67" name="Picture 2"/>
          <p:cNvPicPr/>
          <p:nvPr/>
        </p:nvPicPr>
        <p:blipFill>
          <a:blip r:embed="rId6"/>
          <a:stretch/>
        </p:blipFill>
        <p:spPr>
          <a:xfrm>
            <a:off x="4687200" y="7059240"/>
            <a:ext cx="2325960" cy="297000"/>
          </a:xfrm>
          <a:prstGeom prst="rect">
            <a:avLst/>
          </a:prstGeom>
          <a:noFill/>
          <a:ln w="0">
            <a:noFill/>
          </a:ln>
        </p:spPr>
      </p:pic>
      <p:pic>
        <p:nvPicPr>
          <p:cNvPr id="68" name="Picture 3"/>
          <p:cNvPicPr/>
          <p:nvPr/>
        </p:nvPicPr>
        <p:blipFill>
          <a:blip r:embed="rId7"/>
          <a:stretch/>
        </p:blipFill>
        <p:spPr>
          <a:xfrm>
            <a:off x="10644480" y="7059240"/>
            <a:ext cx="1547280" cy="293760"/>
          </a:xfrm>
          <a:prstGeom prst="rect">
            <a:avLst/>
          </a:prstGeom>
          <a:noFill/>
          <a:ln w="0">
            <a:noFill/>
          </a:ln>
        </p:spPr>
      </p:pic>
      <p:sp>
        <p:nvSpPr>
          <p:cNvPr id="69" name="PlaceHolder 1"/>
          <p:cNvSpPr>
            <a:spLocks noGrp="1"/>
          </p:cNvSpPr>
          <p:nvPr>
            <p:ph type="title"/>
          </p:nvPr>
        </p:nvSpPr>
        <p:spPr>
          <a:xfrm>
            <a:off x="1007640" y="449280"/>
            <a:ext cx="10176480" cy="871200"/>
          </a:xfrm>
          <a:prstGeom prst="rect">
            <a:avLst/>
          </a:prstGeom>
          <a:noFill/>
          <a:ln w="0">
            <a:noFill/>
          </a:ln>
        </p:spPr>
        <p:txBody>
          <a:bodyPr lIns="90000" tIns="45000" rIns="90000" bIns="45000" anchor="t">
            <a:noAutofit/>
          </a:bodyPr>
          <a:lstStyle/>
          <a:p>
            <a:pPr indent="0">
              <a:lnSpc>
                <a:spcPct val="100000"/>
              </a:lnSpc>
              <a:buNone/>
            </a:pPr>
            <a:r>
              <a:rPr lang="en-US" sz="3200" b="1" u="none" strike="noStrike">
                <a:solidFill>
                  <a:srgbClr val="A50F15"/>
                </a:solidFill>
                <a:effectLst/>
                <a:uFillTx/>
                <a:latin typeface="Calibri"/>
                <a:ea typeface="Calibri"/>
              </a:rPr>
              <a:t>Click to edit title</a:t>
            </a:r>
            <a:endParaRPr lang="en-US" sz="3200" b="0" u="none" strike="noStrike">
              <a:solidFill>
                <a:schemeClr val="dk1"/>
              </a:solidFill>
              <a:effectLst/>
              <a:uFillTx/>
              <a:latin typeface="Calibri"/>
            </a:endParaRPr>
          </a:p>
        </p:txBody>
      </p:sp>
      <p:sp>
        <p:nvSpPr>
          <p:cNvPr id="70" name="PlaceHolder 2"/>
          <p:cNvSpPr>
            <a:spLocks noGrp="1"/>
          </p:cNvSpPr>
          <p:nvPr>
            <p:ph type="body"/>
          </p:nvPr>
        </p:nvSpPr>
        <p:spPr>
          <a:xfrm>
            <a:off x="1018800" y="1628280"/>
            <a:ext cx="5039640" cy="4584240"/>
          </a:xfrm>
          <a:prstGeom prst="rect">
            <a:avLst/>
          </a:prstGeom>
          <a:noFill/>
          <a:ln w="0">
            <a:noFill/>
          </a:ln>
        </p:spPr>
        <p:txBody>
          <a:bodyPr lIns="90000" tIns="45000" rIns="90000" bIns="45000" anchor="t">
            <a:noAutofit/>
          </a:bodyPr>
          <a:lstStyle/>
          <a:p>
            <a:pPr marL="455760" indent="-277920">
              <a:lnSpc>
                <a:spcPct val="140000"/>
              </a:lnSpc>
              <a:buClr>
                <a:srgbClr val="000000"/>
              </a:buClr>
              <a:buSzPct val="60000"/>
              <a:buFont typeface="Wingdings" charset="2"/>
              <a:buChar char=""/>
            </a:pPr>
            <a:r>
              <a:rPr lang="en-US" sz="2000" b="1" u="none" strike="noStrike">
                <a:solidFill>
                  <a:schemeClr val="dk1">
                    <a:lumMod val="95000"/>
                    <a:lumOff val="5000"/>
                  </a:schemeClr>
                </a:solidFill>
                <a:effectLst/>
                <a:uFillTx/>
                <a:latin typeface="Calibri"/>
                <a:ea typeface="Calibri"/>
              </a:rPr>
              <a:t>First level</a:t>
            </a:r>
            <a:endParaRPr lang="en-US" sz="2000" b="1" u="none" strike="noStrike">
              <a:solidFill>
                <a:schemeClr val="dk1"/>
              </a:solidFill>
              <a:effectLst/>
              <a:uFillTx/>
              <a:latin typeface="FrutigerNext LT Regular"/>
            </a:endParaRPr>
          </a:p>
          <a:p>
            <a:pPr marL="716040" lvl="1" indent="-272880">
              <a:lnSpc>
                <a:spcPct val="140000"/>
              </a:lnSpc>
              <a:buClr>
                <a:srgbClr val="000000"/>
              </a:buClr>
              <a:buFont typeface="Wingdings" charset="2"/>
              <a:buChar char=""/>
            </a:pPr>
            <a:r>
              <a:rPr lang="en-US" sz="2000" b="0" u="none" strike="noStrike">
                <a:solidFill>
                  <a:schemeClr val="dk1">
                    <a:lumMod val="95000"/>
                    <a:lumOff val="5000"/>
                  </a:schemeClr>
                </a:solidFill>
                <a:effectLst/>
                <a:uFillTx/>
                <a:latin typeface="Calibri"/>
                <a:ea typeface="Calibri"/>
              </a:rPr>
              <a:t>Second level</a:t>
            </a:r>
            <a:endParaRPr lang="en-US" sz="2000" b="0" u="none" strike="noStrike">
              <a:solidFill>
                <a:schemeClr val="dk1"/>
              </a:solidFill>
              <a:effectLst/>
              <a:uFillTx/>
              <a:latin typeface="FrutigerNext LT Regular"/>
            </a:endParaRPr>
          </a:p>
          <a:p>
            <a:pPr marL="987480" lvl="2" indent="-268200">
              <a:lnSpc>
                <a:spcPct val="140000"/>
              </a:lnSpc>
              <a:buClr>
                <a:srgbClr val="000000"/>
              </a:buClr>
              <a:buFont typeface="Arial"/>
              <a:buChar char="•"/>
            </a:pPr>
            <a:r>
              <a:rPr lang="en-US" sz="2000" b="0" u="none" strike="noStrike">
                <a:solidFill>
                  <a:schemeClr val="dk1">
                    <a:lumMod val="95000"/>
                    <a:lumOff val="5000"/>
                  </a:schemeClr>
                </a:solidFill>
                <a:effectLst/>
                <a:uFillTx/>
                <a:latin typeface="Calibri"/>
                <a:ea typeface="Calibri"/>
              </a:rPr>
              <a:t>Third level</a:t>
            </a:r>
            <a:endParaRPr lang="en-US" sz="2000" b="0" u="none" strike="noStrike">
              <a:solidFill>
                <a:schemeClr val="dk1"/>
              </a:solidFill>
              <a:effectLst/>
              <a:uFillTx/>
              <a:latin typeface="FrutigerNext LT Regular"/>
            </a:endParaRPr>
          </a:p>
          <a:p>
            <a:pPr marL="1254240" lvl="3" indent="-250920">
              <a:lnSpc>
                <a:spcPct val="140000"/>
              </a:lnSpc>
              <a:buClr>
                <a:srgbClr val="000000"/>
              </a:buClr>
              <a:buFont typeface="Symbol" charset="2"/>
              <a:buChar char=""/>
            </a:pPr>
            <a:r>
              <a:rPr lang="en-US" sz="1600" b="0" u="none" strike="noStrike">
                <a:solidFill>
                  <a:schemeClr val="dk1">
                    <a:lumMod val="95000"/>
                    <a:lumOff val="5000"/>
                  </a:schemeClr>
                </a:solidFill>
                <a:effectLst/>
                <a:uFillTx/>
                <a:latin typeface="Calibri"/>
                <a:ea typeface="Calibri"/>
              </a:rPr>
              <a:t>Fourth level</a:t>
            </a:r>
            <a:endParaRPr lang="en-US" sz="1600" b="0" u="none" strike="noStrike">
              <a:solidFill>
                <a:schemeClr val="dk1"/>
              </a:solidFill>
              <a:effectLst/>
              <a:uFillTx/>
              <a:latin typeface="FrutigerNext LT Regular"/>
            </a:endParaRPr>
          </a:p>
          <a:p>
            <a:pPr marL="1525680" lvl="4" indent="-228600">
              <a:lnSpc>
                <a:spcPct val="140000"/>
              </a:lnSpc>
              <a:buClr>
                <a:srgbClr val="000000"/>
              </a:buClr>
              <a:buFont typeface="Arial"/>
              <a:buChar char="~"/>
            </a:pPr>
            <a:r>
              <a:rPr lang="en-US" sz="1600" b="0" u="none" strike="noStrike">
                <a:solidFill>
                  <a:schemeClr val="dk1">
                    <a:lumMod val="95000"/>
                    <a:lumOff val="5000"/>
                  </a:schemeClr>
                </a:solidFill>
                <a:effectLst/>
                <a:uFillTx/>
                <a:latin typeface="Calibri"/>
                <a:ea typeface="Calibri"/>
              </a:rPr>
              <a:t>Fifth level</a:t>
            </a:r>
            <a:endParaRPr lang="en-US" sz="1600" b="0" u="none" strike="noStrike">
              <a:solidFill>
                <a:schemeClr val="dk1"/>
              </a:solidFill>
              <a:effectLst/>
              <a:uFillTx/>
              <a:latin typeface="FrutigerNext LT Regular"/>
            </a:endParaRPr>
          </a:p>
        </p:txBody>
      </p:sp>
      <p:sp>
        <p:nvSpPr>
          <p:cNvPr id="71" name="PlaceHolder 3"/>
          <p:cNvSpPr>
            <a:spLocks noGrp="1"/>
          </p:cNvSpPr>
          <p:nvPr>
            <p:ph type="body"/>
          </p:nvPr>
        </p:nvSpPr>
        <p:spPr>
          <a:xfrm>
            <a:off x="6144480" y="1628280"/>
            <a:ext cx="5039640" cy="4584240"/>
          </a:xfrm>
          <a:prstGeom prst="rect">
            <a:avLst/>
          </a:prstGeom>
          <a:noFill/>
          <a:ln w="0">
            <a:noFill/>
          </a:ln>
        </p:spPr>
        <p:txBody>
          <a:bodyPr lIns="90000" tIns="45000" rIns="90000" bIns="45000" anchor="t">
            <a:noAutofit/>
          </a:bodyPr>
          <a:lstStyle/>
          <a:p>
            <a:pPr marL="455760" indent="-277920">
              <a:lnSpc>
                <a:spcPct val="140000"/>
              </a:lnSpc>
              <a:buClr>
                <a:srgbClr val="000000"/>
              </a:buClr>
              <a:buSzPct val="60000"/>
              <a:buFont typeface="Wingdings" charset="2"/>
              <a:buChar char=""/>
            </a:pPr>
            <a:r>
              <a:rPr lang="en-US" sz="2000" b="1" u="none" strike="noStrike">
                <a:solidFill>
                  <a:schemeClr val="dk1">
                    <a:lumMod val="95000"/>
                    <a:lumOff val="5000"/>
                  </a:schemeClr>
                </a:solidFill>
                <a:effectLst/>
                <a:uFillTx/>
                <a:latin typeface="Calibri"/>
                <a:ea typeface="Calibri"/>
              </a:rPr>
              <a:t>First level</a:t>
            </a:r>
            <a:endParaRPr lang="en-US" sz="2000" b="1" u="none" strike="noStrike">
              <a:solidFill>
                <a:schemeClr val="dk1"/>
              </a:solidFill>
              <a:effectLst/>
              <a:uFillTx/>
              <a:latin typeface="FrutigerNext LT Regular"/>
            </a:endParaRPr>
          </a:p>
          <a:p>
            <a:pPr marL="716040" lvl="1" indent="-272880">
              <a:lnSpc>
                <a:spcPct val="140000"/>
              </a:lnSpc>
              <a:buClr>
                <a:srgbClr val="000000"/>
              </a:buClr>
              <a:buFont typeface="Wingdings" charset="2"/>
              <a:buChar char=""/>
            </a:pPr>
            <a:r>
              <a:rPr lang="en-US" sz="2000" b="0" u="none" strike="noStrike">
                <a:solidFill>
                  <a:schemeClr val="dk1">
                    <a:lumMod val="95000"/>
                    <a:lumOff val="5000"/>
                  </a:schemeClr>
                </a:solidFill>
                <a:effectLst/>
                <a:uFillTx/>
                <a:latin typeface="Calibri"/>
                <a:ea typeface="Calibri"/>
              </a:rPr>
              <a:t>Second level</a:t>
            </a:r>
            <a:endParaRPr lang="en-US" sz="2000" b="0" u="none" strike="noStrike">
              <a:solidFill>
                <a:schemeClr val="dk1"/>
              </a:solidFill>
              <a:effectLst/>
              <a:uFillTx/>
              <a:latin typeface="FrutigerNext LT Regular"/>
            </a:endParaRPr>
          </a:p>
          <a:p>
            <a:pPr marL="987480" lvl="2" indent="-268200">
              <a:lnSpc>
                <a:spcPct val="140000"/>
              </a:lnSpc>
              <a:buClr>
                <a:srgbClr val="000000"/>
              </a:buClr>
              <a:buFont typeface="Arial"/>
              <a:buChar char="•"/>
            </a:pPr>
            <a:r>
              <a:rPr lang="en-US" sz="2000" b="0" u="none" strike="noStrike">
                <a:solidFill>
                  <a:schemeClr val="dk1">
                    <a:lumMod val="95000"/>
                    <a:lumOff val="5000"/>
                  </a:schemeClr>
                </a:solidFill>
                <a:effectLst/>
                <a:uFillTx/>
                <a:latin typeface="Calibri"/>
                <a:ea typeface="Calibri"/>
              </a:rPr>
              <a:t>Third level</a:t>
            </a:r>
            <a:endParaRPr lang="en-US" sz="2000" b="0" u="none" strike="noStrike">
              <a:solidFill>
                <a:schemeClr val="dk1"/>
              </a:solidFill>
              <a:effectLst/>
              <a:uFillTx/>
              <a:latin typeface="FrutigerNext LT Regular"/>
            </a:endParaRPr>
          </a:p>
          <a:p>
            <a:pPr marL="1254240" lvl="3" indent="-250920">
              <a:lnSpc>
                <a:spcPct val="140000"/>
              </a:lnSpc>
              <a:buClr>
                <a:srgbClr val="000000"/>
              </a:buClr>
              <a:buFont typeface="Symbol" charset="2"/>
              <a:buChar char=""/>
            </a:pPr>
            <a:r>
              <a:rPr lang="en-US" sz="1600" b="0" u="none" strike="noStrike">
                <a:solidFill>
                  <a:schemeClr val="dk1">
                    <a:lumMod val="95000"/>
                    <a:lumOff val="5000"/>
                  </a:schemeClr>
                </a:solidFill>
                <a:effectLst/>
                <a:uFillTx/>
                <a:latin typeface="Calibri"/>
                <a:ea typeface="Calibri"/>
              </a:rPr>
              <a:t>Fourth level</a:t>
            </a:r>
            <a:endParaRPr lang="en-US" sz="1600" b="0" u="none" strike="noStrike">
              <a:solidFill>
                <a:schemeClr val="dk1"/>
              </a:solidFill>
              <a:effectLst/>
              <a:uFillTx/>
              <a:latin typeface="FrutigerNext LT Regular"/>
            </a:endParaRPr>
          </a:p>
          <a:p>
            <a:pPr marL="1525680" lvl="4" indent="-228600">
              <a:lnSpc>
                <a:spcPct val="140000"/>
              </a:lnSpc>
              <a:buClr>
                <a:srgbClr val="000000"/>
              </a:buClr>
              <a:buFont typeface="Arial"/>
              <a:buChar char="~"/>
            </a:pPr>
            <a:r>
              <a:rPr lang="en-US" sz="1600" b="0" u="none" strike="noStrike">
                <a:solidFill>
                  <a:schemeClr val="dk1">
                    <a:lumMod val="95000"/>
                    <a:lumOff val="5000"/>
                  </a:schemeClr>
                </a:solidFill>
                <a:effectLst/>
                <a:uFillTx/>
                <a:latin typeface="Calibri"/>
                <a:ea typeface="Calibri"/>
              </a:rPr>
              <a:t>Fifth level</a:t>
            </a:r>
            <a:endParaRPr lang="en-US" sz="1600" b="0" u="none" strike="noStrike">
              <a:solidFill>
                <a:schemeClr val="dk1"/>
              </a:solidFill>
              <a:effectLst/>
              <a:uFillTx/>
              <a:latin typeface="FrutigerNext LT Regul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itle Only">
    <p:bg>
      <p:bgPr>
        <a:solidFill>
          <a:schemeClr val="lt2"/>
        </a:solidFill>
        <a:effectLst/>
      </p:bgPr>
    </p:bg>
    <p:spTree>
      <p:nvGrpSpPr>
        <p:cNvPr id="1" name=""/>
        <p:cNvGrpSpPr/>
        <p:nvPr/>
      </p:nvGrpSpPr>
      <p:grpSpPr>
        <a:xfrm>
          <a:off x="0" y="0"/>
          <a:ext cx="0" cy="0"/>
          <a:chOff x="0" y="0"/>
          <a:chExt cx="0" cy="0"/>
        </a:xfrm>
      </p:grpSpPr>
      <p:grpSp>
        <p:nvGrpSpPr>
          <p:cNvPr id="72" name="组合 13"/>
          <p:cNvGrpSpPr/>
          <p:nvPr/>
        </p:nvGrpSpPr>
        <p:grpSpPr>
          <a:xfrm>
            <a:off x="0" y="6783840"/>
            <a:ext cx="12191760" cy="73800"/>
            <a:chOff x="0" y="6783840"/>
            <a:chExt cx="12191760" cy="73800"/>
          </a:xfrm>
        </p:grpSpPr>
        <p:pic>
          <p:nvPicPr>
            <p:cNvPr id="73" name="Picture 2" descr="E:\01 日常工作\10 多媒体\PPT内部汇报用模板\红条.jpg"/>
            <p:cNvPicPr/>
            <p:nvPr/>
          </p:nvPicPr>
          <p:blipFill>
            <a:blip r:embed="rId2"/>
            <a:srcRect r="5812"/>
            <a:stretch/>
          </p:blipFill>
          <p:spPr>
            <a:xfrm>
              <a:off x="0" y="6783840"/>
              <a:ext cx="11489040" cy="73800"/>
            </a:xfrm>
            <a:prstGeom prst="rect">
              <a:avLst/>
            </a:prstGeom>
            <a:noFill/>
            <a:ln w="0">
              <a:noFill/>
            </a:ln>
          </p:spPr>
        </p:pic>
        <p:pic>
          <p:nvPicPr>
            <p:cNvPr id="74" name="Picture 2" descr="E:\01 日常工作\10 多媒体\PPT内部汇报用模板\红条.jpg"/>
            <p:cNvPicPr/>
            <p:nvPr/>
          </p:nvPicPr>
          <p:blipFill>
            <a:blip r:embed="rId2"/>
            <a:srcRect r="5812"/>
            <a:stretch/>
          </p:blipFill>
          <p:spPr>
            <a:xfrm>
              <a:off x="702720" y="6783840"/>
              <a:ext cx="11489040" cy="73800"/>
            </a:xfrm>
            <a:prstGeom prst="rect">
              <a:avLst/>
            </a:prstGeom>
            <a:noFill/>
            <a:ln w="0">
              <a:noFill/>
            </a:ln>
          </p:spPr>
        </p:pic>
      </p:grpSp>
      <p:sp>
        <p:nvSpPr>
          <p:cNvPr id="75" name="TextBox 19"/>
          <p:cNvSpPr/>
          <p:nvPr/>
        </p:nvSpPr>
        <p:spPr>
          <a:xfrm>
            <a:off x="7824600" y="132480"/>
            <a:ext cx="3919320" cy="1843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chorCtr="1">
            <a:spAutoFit/>
          </a:bodyPr>
          <a:lstStyle/>
          <a:p>
            <a:pPr algn="r">
              <a:lnSpc>
                <a:spcPct val="100000"/>
              </a:lnSpc>
            </a:pPr>
            <a:r>
              <a:rPr lang="en-US" sz="1200" b="1" u="none" strike="noStrike">
                <a:solidFill>
                  <a:schemeClr val="dk1"/>
                </a:solidFill>
                <a:effectLst/>
                <a:uFillTx/>
                <a:latin typeface="Calibri"/>
                <a:ea typeface="宋体"/>
              </a:rPr>
              <a:t>Computing Systems Laboratory  </a:t>
            </a:r>
            <a:r>
              <a:rPr lang="en-US" sz="1200" b="1" u="none" strike="noStrike">
                <a:solidFill>
                  <a:schemeClr val="dk2"/>
                </a:solidFill>
                <a:effectLst/>
                <a:uFillTx/>
                <a:latin typeface="Calibri"/>
                <a:ea typeface="宋体"/>
              </a:rPr>
              <a:t>|</a:t>
            </a:r>
            <a:r>
              <a:rPr lang="en-US" sz="1200" b="1" u="none" strike="noStrike">
                <a:solidFill>
                  <a:schemeClr val="dk1"/>
                </a:solidFill>
                <a:effectLst/>
                <a:uFillTx/>
                <a:latin typeface="Calibri"/>
                <a:ea typeface="宋体"/>
              </a:rPr>
              <a:t>  </a:t>
            </a:r>
            <a:r>
              <a:rPr lang="en-US" sz="1200" b="1" u="none" strike="noStrike">
                <a:solidFill>
                  <a:schemeClr val="accent2"/>
                </a:solidFill>
                <a:effectLst/>
                <a:uFillTx/>
                <a:latin typeface="Calibri"/>
                <a:ea typeface="宋体"/>
              </a:rPr>
              <a:t>HUAWEI</a:t>
            </a:r>
            <a:r>
              <a:rPr lang="en-US" sz="1200" b="1" u="none" strike="noStrike">
                <a:solidFill>
                  <a:schemeClr val="dk1"/>
                </a:solidFill>
                <a:effectLst/>
                <a:uFillTx/>
                <a:latin typeface="Calibri"/>
                <a:ea typeface="宋体"/>
              </a:rPr>
              <a:t> </a:t>
            </a:r>
            <a:r>
              <a:rPr lang="en-US" sz="1200" b="1" u="none" strike="noStrike">
                <a:solidFill>
                  <a:srgbClr val="6A6A6A"/>
                </a:solidFill>
                <a:effectLst/>
                <a:uFillTx/>
                <a:latin typeface="Calibri"/>
                <a:ea typeface="宋体"/>
              </a:rPr>
              <a:t>SWITZERLAND AG</a:t>
            </a:r>
            <a:endParaRPr lang="en-US" sz="1200" b="0" u="none" strike="noStrike">
              <a:solidFill>
                <a:srgbClr val="000000"/>
              </a:solidFill>
              <a:effectLst/>
              <a:uFillTx/>
              <a:latin typeface="Arial"/>
            </a:endParaRPr>
          </a:p>
        </p:txBody>
      </p:sp>
      <p:grpSp>
        <p:nvGrpSpPr>
          <p:cNvPr id="76" name="Group 1"/>
          <p:cNvGrpSpPr/>
          <p:nvPr/>
        </p:nvGrpSpPr>
        <p:grpSpPr>
          <a:xfrm>
            <a:off x="10026720" y="6316200"/>
            <a:ext cx="1728360" cy="400320"/>
            <a:chOff x="10026720" y="6316200"/>
            <a:chExt cx="1728360" cy="400320"/>
          </a:xfrm>
        </p:grpSpPr>
        <p:pic>
          <p:nvPicPr>
            <p:cNvPr id="77" name="Picture 7" descr="E:\01 日常工作\03 品牌规范设计\企业业务视觉规范\投标标书规范\设计文档\大平台相关资料整理\Template A\源文件\HW LOGO副本.png"/>
            <p:cNvPicPr/>
            <p:nvPr/>
          </p:nvPicPr>
          <p:blipFill>
            <a:blip r:embed="rId3"/>
            <a:srcRect t="77188" b="4544"/>
            <a:stretch/>
          </p:blipFill>
          <p:spPr>
            <a:xfrm>
              <a:off x="10611360" y="6445800"/>
              <a:ext cx="1143720" cy="201600"/>
            </a:xfrm>
            <a:prstGeom prst="rect">
              <a:avLst/>
            </a:prstGeom>
            <a:noFill/>
            <a:ln w="0">
              <a:noFill/>
            </a:ln>
          </p:spPr>
        </p:pic>
        <p:pic>
          <p:nvPicPr>
            <p:cNvPr id="78" name="Picture 9" descr="E:\01 日常工作\03 品牌规范设计\企业业务视觉规范\投标标书规范\设计文档\大平台相关资料整理\Template A\源文件\HW LOGO副本.png"/>
            <p:cNvPicPr/>
            <p:nvPr/>
          </p:nvPicPr>
          <p:blipFill>
            <a:blip r:embed="rId3"/>
            <a:srcRect t="2857" b="25084"/>
            <a:stretch/>
          </p:blipFill>
          <p:spPr>
            <a:xfrm>
              <a:off x="10026720" y="6316200"/>
              <a:ext cx="575640" cy="400320"/>
            </a:xfrm>
            <a:prstGeom prst="rect">
              <a:avLst/>
            </a:prstGeom>
            <a:noFill/>
            <a:ln w="0">
              <a:noFill/>
            </a:ln>
          </p:spPr>
        </p:pic>
      </p:grpSp>
      <p:sp>
        <p:nvSpPr>
          <p:cNvPr id="79" name="TextBox 10"/>
          <p:cNvSpPr/>
          <p:nvPr/>
        </p:nvSpPr>
        <p:spPr>
          <a:xfrm>
            <a:off x="204900" y="6516360"/>
            <a:ext cx="464040" cy="3371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fld id="{2789195D-90CF-43B0-8928-7DDE81FADB8E}" type="slidenum">
              <a:rPr lang="en-US" sz="1600" b="0" u="none" strike="noStrike">
                <a:solidFill>
                  <a:schemeClr val="lt1">
                    <a:lumMod val="75000"/>
                  </a:schemeClr>
                </a:solidFill>
                <a:effectLst/>
                <a:uFillTx/>
                <a:latin typeface="Arial"/>
                <a:ea typeface="宋体"/>
              </a:rPr>
              <a:t>‹#›</a:t>
            </a:fld>
            <a:endParaRPr lang="en-US" sz="1600" b="0" u="none" strike="noStrike" dirty="0">
              <a:solidFill>
                <a:srgbClr val="000000"/>
              </a:solidFill>
              <a:effectLst/>
              <a:uFillTx/>
              <a:latin typeface="Arial"/>
            </a:endParaRPr>
          </a:p>
        </p:txBody>
      </p:sp>
      <p:pic>
        <p:nvPicPr>
          <p:cNvPr id="80" name="Picture 11"/>
          <p:cNvPicPr/>
          <p:nvPr/>
        </p:nvPicPr>
        <p:blipFill>
          <a:blip r:embed="rId4"/>
          <a:stretch/>
        </p:blipFill>
        <p:spPr>
          <a:xfrm>
            <a:off x="0" y="7065360"/>
            <a:ext cx="2252880" cy="287640"/>
          </a:xfrm>
          <a:prstGeom prst="rect">
            <a:avLst/>
          </a:prstGeom>
          <a:noFill/>
          <a:ln w="0">
            <a:noFill/>
          </a:ln>
        </p:spPr>
      </p:pic>
      <p:pic>
        <p:nvPicPr>
          <p:cNvPr id="81" name="Picture 15"/>
          <p:cNvPicPr/>
          <p:nvPr/>
        </p:nvPicPr>
        <p:blipFill>
          <a:blip r:embed="rId5"/>
          <a:stretch/>
        </p:blipFill>
        <p:spPr>
          <a:xfrm>
            <a:off x="7456680" y="7065000"/>
            <a:ext cx="2744280" cy="287640"/>
          </a:xfrm>
          <a:prstGeom prst="rect">
            <a:avLst/>
          </a:prstGeom>
          <a:noFill/>
          <a:ln w="0">
            <a:noFill/>
          </a:ln>
        </p:spPr>
      </p:pic>
      <p:pic>
        <p:nvPicPr>
          <p:cNvPr id="82" name="Picture 2"/>
          <p:cNvPicPr/>
          <p:nvPr/>
        </p:nvPicPr>
        <p:blipFill>
          <a:blip r:embed="rId6"/>
          <a:stretch/>
        </p:blipFill>
        <p:spPr>
          <a:xfrm>
            <a:off x="4687200" y="7059240"/>
            <a:ext cx="2325960" cy="297000"/>
          </a:xfrm>
          <a:prstGeom prst="rect">
            <a:avLst/>
          </a:prstGeom>
          <a:noFill/>
          <a:ln w="0">
            <a:noFill/>
          </a:ln>
        </p:spPr>
      </p:pic>
      <p:pic>
        <p:nvPicPr>
          <p:cNvPr id="83" name="Picture 3"/>
          <p:cNvPicPr/>
          <p:nvPr/>
        </p:nvPicPr>
        <p:blipFill>
          <a:blip r:embed="rId7"/>
          <a:stretch/>
        </p:blipFill>
        <p:spPr>
          <a:xfrm>
            <a:off x="10644480" y="7059240"/>
            <a:ext cx="1547280" cy="293760"/>
          </a:xfrm>
          <a:prstGeom prst="rect">
            <a:avLst/>
          </a:prstGeom>
          <a:noFill/>
          <a:ln w="0">
            <a:noFill/>
          </a:ln>
        </p:spPr>
      </p:pic>
      <p:sp>
        <p:nvSpPr>
          <p:cNvPr id="84" name="PlaceHolder 1"/>
          <p:cNvSpPr>
            <a:spLocks noGrp="1"/>
          </p:cNvSpPr>
          <p:nvPr>
            <p:ph type="title"/>
          </p:nvPr>
        </p:nvSpPr>
        <p:spPr>
          <a:xfrm>
            <a:off x="1007640" y="449280"/>
            <a:ext cx="10176480" cy="871200"/>
          </a:xfrm>
          <a:prstGeom prst="rect">
            <a:avLst/>
          </a:prstGeom>
          <a:noFill/>
          <a:ln w="0">
            <a:noFill/>
          </a:ln>
        </p:spPr>
        <p:txBody>
          <a:bodyPr lIns="90000" tIns="45000" rIns="90000" bIns="45000" anchor="t">
            <a:noAutofit/>
          </a:bodyPr>
          <a:lstStyle/>
          <a:p>
            <a:pPr indent="0">
              <a:lnSpc>
                <a:spcPct val="100000"/>
              </a:lnSpc>
              <a:buNone/>
            </a:pPr>
            <a:r>
              <a:rPr lang="en-US" sz="3200" b="1" u="none" strike="noStrike">
                <a:solidFill>
                  <a:srgbClr val="A50F15"/>
                </a:solidFill>
                <a:effectLst/>
                <a:uFillTx/>
                <a:latin typeface="Calibri"/>
                <a:ea typeface="Calibri"/>
              </a:rPr>
              <a:t>Click to edit title</a:t>
            </a:r>
            <a:endParaRPr lang="en-US" sz="3200" b="0" u="none" strike="noStrike">
              <a:solidFill>
                <a:schemeClr val="dk1"/>
              </a:solidFill>
              <a:effectLst/>
              <a:uFillTx/>
              <a:latin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lt2"/>
        </a:solidFill>
        <a:effectLst/>
      </p:bgPr>
    </p:bg>
    <p:spTree>
      <p:nvGrpSpPr>
        <p:cNvPr id="1" name=""/>
        <p:cNvGrpSpPr/>
        <p:nvPr/>
      </p:nvGrpSpPr>
      <p:grpSpPr>
        <a:xfrm>
          <a:off x="0" y="0"/>
          <a:ext cx="0" cy="0"/>
          <a:chOff x="0" y="0"/>
          <a:chExt cx="0" cy="0"/>
        </a:xfrm>
      </p:grpSpPr>
      <p:grpSp>
        <p:nvGrpSpPr>
          <p:cNvPr id="85" name="组合 13"/>
          <p:cNvGrpSpPr/>
          <p:nvPr/>
        </p:nvGrpSpPr>
        <p:grpSpPr>
          <a:xfrm>
            <a:off x="0" y="6783840"/>
            <a:ext cx="12191760" cy="73800"/>
            <a:chOff x="0" y="6783840"/>
            <a:chExt cx="12191760" cy="73800"/>
          </a:xfrm>
        </p:grpSpPr>
        <p:pic>
          <p:nvPicPr>
            <p:cNvPr id="86" name="Picture 2" descr="E:\01 日常工作\10 多媒体\PPT内部汇报用模板\红条.jpg"/>
            <p:cNvPicPr/>
            <p:nvPr/>
          </p:nvPicPr>
          <p:blipFill>
            <a:blip r:embed="rId2"/>
            <a:srcRect r="5812"/>
            <a:stretch/>
          </p:blipFill>
          <p:spPr>
            <a:xfrm>
              <a:off x="0" y="6783840"/>
              <a:ext cx="11489040" cy="73800"/>
            </a:xfrm>
            <a:prstGeom prst="rect">
              <a:avLst/>
            </a:prstGeom>
            <a:noFill/>
            <a:ln w="0">
              <a:noFill/>
            </a:ln>
          </p:spPr>
        </p:pic>
        <p:pic>
          <p:nvPicPr>
            <p:cNvPr id="87" name="Picture 2" descr="E:\01 日常工作\10 多媒体\PPT内部汇报用模板\红条.jpg"/>
            <p:cNvPicPr/>
            <p:nvPr/>
          </p:nvPicPr>
          <p:blipFill>
            <a:blip r:embed="rId2"/>
            <a:srcRect r="5812"/>
            <a:stretch/>
          </p:blipFill>
          <p:spPr>
            <a:xfrm>
              <a:off x="702720" y="6783840"/>
              <a:ext cx="11489040" cy="73800"/>
            </a:xfrm>
            <a:prstGeom prst="rect">
              <a:avLst/>
            </a:prstGeom>
            <a:noFill/>
            <a:ln w="0">
              <a:noFill/>
            </a:ln>
          </p:spPr>
        </p:pic>
      </p:grpSp>
      <p:sp>
        <p:nvSpPr>
          <p:cNvPr id="88" name="TextBox 19"/>
          <p:cNvSpPr/>
          <p:nvPr/>
        </p:nvSpPr>
        <p:spPr>
          <a:xfrm>
            <a:off x="7824600" y="132480"/>
            <a:ext cx="3919320" cy="1843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chorCtr="1">
            <a:spAutoFit/>
          </a:bodyPr>
          <a:lstStyle/>
          <a:p>
            <a:pPr algn="r">
              <a:lnSpc>
                <a:spcPct val="100000"/>
              </a:lnSpc>
            </a:pPr>
            <a:r>
              <a:rPr lang="en-US" sz="1200" b="1" u="none" strike="noStrike">
                <a:solidFill>
                  <a:schemeClr val="dk1"/>
                </a:solidFill>
                <a:effectLst/>
                <a:uFillTx/>
                <a:latin typeface="Calibri"/>
                <a:ea typeface="宋体"/>
              </a:rPr>
              <a:t>Computing Systems Laboratory  </a:t>
            </a:r>
            <a:r>
              <a:rPr lang="en-US" sz="1200" b="1" u="none" strike="noStrike">
                <a:solidFill>
                  <a:schemeClr val="dk2"/>
                </a:solidFill>
                <a:effectLst/>
                <a:uFillTx/>
                <a:latin typeface="Calibri"/>
                <a:ea typeface="宋体"/>
              </a:rPr>
              <a:t>|</a:t>
            </a:r>
            <a:r>
              <a:rPr lang="en-US" sz="1200" b="1" u="none" strike="noStrike">
                <a:solidFill>
                  <a:schemeClr val="dk1"/>
                </a:solidFill>
                <a:effectLst/>
                <a:uFillTx/>
                <a:latin typeface="Calibri"/>
                <a:ea typeface="宋体"/>
              </a:rPr>
              <a:t>  </a:t>
            </a:r>
            <a:r>
              <a:rPr lang="en-US" sz="1200" b="1" u="none" strike="noStrike">
                <a:solidFill>
                  <a:schemeClr val="accent2"/>
                </a:solidFill>
                <a:effectLst/>
                <a:uFillTx/>
                <a:latin typeface="Calibri"/>
                <a:ea typeface="宋体"/>
              </a:rPr>
              <a:t>HUAWEI</a:t>
            </a:r>
            <a:r>
              <a:rPr lang="en-US" sz="1200" b="1" u="none" strike="noStrike">
                <a:solidFill>
                  <a:schemeClr val="dk1"/>
                </a:solidFill>
                <a:effectLst/>
                <a:uFillTx/>
                <a:latin typeface="Calibri"/>
                <a:ea typeface="宋体"/>
              </a:rPr>
              <a:t> </a:t>
            </a:r>
            <a:r>
              <a:rPr lang="en-US" sz="1200" b="1" u="none" strike="noStrike">
                <a:solidFill>
                  <a:srgbClr val="6A6A6A"/>
                </a:solidFill>
                <a:effectLst/>
                <a:uFillTx/>
                <a:latin typeface="Calibri"/>
                <a:ea typeface="宋体"/>
              </a:rPr>
              <a:t>SWITZERLAND AG</a:t>
            </a:r>
            <a:endParaRPr lang="en-US" sz="1200" b="0" u="none" strike="noStrike">
              <a:solidFill>
                <a:srgbClr val="000000"/>
              </a:solidFill>
              <a:effectLst/>
              <a:uFillTx/>
              <a:latin typeface="Arial"/>
            </a:endParaRPr>
          </a:p>
        </p:txBody>
      </p:sp>
      <p:grpSp>
        <p:nvGrpSpPr>
          <p:cNvPr id="89" name="Group 1"/>
          <p:cNvGrpSpPr/>
          <p:nvPr/>
        </p:nvGrpSpPr>
        <p:grpSpPr>
          <a:xfrm>
            <a:off x="10026720" y="6316200"/>
            <a:ext cx="1728360" cy="400320"/>
            <a:chOff x="10026720" y="6316200"/>
            <a:chExt cx="1728360" cy="400320"/>
          </a:xfrm>
        </p:grpSpPr>
        <p:pic>
          <p:nvPicPr>
            <p:cNvPr id="90" name="Picture 7" descr="E:\01 日常工作\03 品牌规范设计\企业业务视觉规范\投标标书规范\设计文档\大平台相关资料整理\Template A\源文件\HW LOGO副本.png"/>
            <p:cNvPicPr/>
            <p:nvPr/>
          </p:nvPicPr>
          <p:blipFill>
            <a:blip r:embed="rId3"/>
            <a:srcRect t="77188" b="4544"/>
            <a:stretch/>
          </p:blipFill>
          <p:spPr>
            <a:xfrm>
              <a:off x="10611360" y="6445800"/>
              <a:ext cx="1143720" cy="201600"/>
            </a:xfrm>
            <a:prstGeom prst="rect">
              <a:avLst/>
            </a:prstGeom>
            <a:noFill/>
            <a:ln w="0">
              <a:noFill/>
            </a:ln>
          </p:spPr>
        </p:pic>
        <p:pic>
          <p:nvPicPr>
            <p:cNvPr id="91" name="Picture 9" descr="E:\01 日常工作\03 品牌规范设计\企业业务视觉规范\投标标书规范\设计文档\大平台相关资料整理\Template A\源文件\HW LOGO副本.png"/>
            <p:cNvPicPr/>
            <p:nvPr/>
          </p:nvPicPr>
          <p:blipFill>
            <a:blip r:embed="rId3"/>
            <a:srcRect t="2857" b="25084"/>
            <a:stretch/>
          </p:blipFill>
          <p:spPr>
            <a:xfrm>
              <a:off x="10026720" y="6316200"/>
              <a:ext cx="575640" cy="400320"/>
            </a:xfrm>
            <a:prstGeom prst="rect">
              <a:avLst/>
            </a:prstGeom>
            <a:noFill/>
            <a:ln w="0">
              <a:noFill/>
            </a:ln>
          </p:spPr>
        </p:pic>
      </p:grpSp>
      <p:sp>
        <p:nvSpPr>
          <p:cNvPr id="92" name="TextBox 10"/>
          <p:cNvSpPr/>
          <p:nvPr/>
        </p:nvSpPr>
        <p:spPr>
          <a:xfrm>
            <a:off x="86467" y="6500400"/>
            <a:ext cx="464040" cy="3371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fld id="{9A032805-D483-402C-9CCA-730FBDFE9DB0}" type="slidenum">
              <a:rPr lang="en-US" sz="1600" b="0" u="none" strike="noStrike">
                <a:solidFill>
                  <a:schemeClr val="lt1">
                    <a:lumMod val="75000"/>
                  </a:schemeClr>
                </a:solidFill>
                <a:effectLst/>
                <a:uFillTx/>
                <a:latin typeface="Arial"/>
                <a:ea typeface="宋体"/>
              </a:rPr>
              <a:t>‹#›</a:t>
            </a:fld>
            <a:endParaRPr lang="en-US" sz="1600" b="0" u="none" strike="noStrike" dirty="0">
              <a:solidFill>
                <a:srgbClr val="000000"/>
              </a:solidFill>
              <a:effectLst/>
              <a:uFillTx/>
              <a:latin typeface="Arial"/>
            </a:endParaRPr>
          </a:p>
        </p:txBody>
      </p:sp>
      <p:pic>
        <p:nvPicPr>
          <p:cNvPr id="93" name="Picture 11"/>
          <p:cNvPicPr/>
          <p:nvPr/>
        </p:nvPicPr>
        <p:blipFill>
          <a:blip r:embed="rId4"/>
          <a:stretch/>
        </p:blipFill>
        <p:spPr>
          <a:xfrm>
            <a:off x="0" y="7065360"/>
            <a:ext cx="2252880" cy="287640"/>
          </a:xfrm>
          <a:prstGeom prst="rect">
            <a:avLst/>
          </a:prstGeom>
          <a:noFill/>
          <a:ln w="0">
            <a:noFill/>
          </a:ln>
        </p:spPr>
      </p:pic>
      <p:pic>
        <p:nvPicPr>
          <p:cNvPr id="94" name="Picture 15"/>
          <p:cNvPicPr/>
          <p:nvPr/>
        </p:nvPicPr>
        <p:blipFill>
          <a:blip r:embed="rId5"/>
          <a:stretch/>
        </p:blipFill>
        <p:spPr>
          <a:xfrm>
            <a:off x="7456680" y="7065000"/>
            <a:ext cx="2744280" cy="287640"/>
          </a:xfrm>
          <a:prstGeom prst="rect">
            <a:avLst/>
          </a:prstGeom>
          <a:noFill/>
          <a:ln w="0">
            <a:noFill/>
          </a:ln>
        </p:spPr>
      </p:pic>
      <p:pic>
        <p:nvPicPr>
          <p:cNvPr id="95" name="Picture 2"/>
          <p:cNvPicPr/>
          <p:nvPr/>
        </p:nvPicPr>
        <p:blipFill>
          <a:blip r:embed="rId6"/>
          <a:stretch/>
        </p:blipFill>
        <p:spPr>
          <a:xfrm>
            <a:off x="4687200" y="7059240"/>
            <a:ext cx="2325960" cy="297000"/>
          </a:xfrm>
          <a:prstGeom prst="rect">
            <a:avLst/>
          </a:prstGeom>
          <a:noFill/>
          <a:ln w="0">
            <a:noFill/>
          </a:ln>
        </p:spPr>
      </p:pic>
      <p:pic>
        <p:nvPicPr>
          <p:cNvPr id="96" name="Picture 3"/>
          <p:cNvPicPr/>
          <p:nvPr/>
        </p:nvPicPr>
        <p:blipFill>
          <a:blip r:embed="rId7"/>
          <a:stretch/>
        </p:blipFill>
        <p:spPr>
          <a:xfrm>
            <a:off x="10644480" y="7059240"/>
            <a:ext cx="1547280" cy="293760"/>
          </a:xfrm>
          <a:prstGeom prst="rect">
            <a:avLst/>
          </a:prstGeom>
          <a:noFill/>
          <a:ln w="0">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Final Slide">
    <p:bg>
      <p:bgPr>
        <a:solidFill>
          <a:schemeClr val="lt2"/>
        </a:solidFill>
        <a:effectLst/>
      </p:bgPr>
    </p:bg>
    <p:spTree>
      <p:nvGrpSpPr>
        <p:cNvPr id="1" name=""/>
        <p:cNvGrpSpPr/>
        <p:nvPr/>
      </p:nvGrpSpPr>
      <p:grpSpPr>
        <a:xfrm>
          <a:off x="0" y="0"/>
          <a:ext cx="0" cy="0"/>
          <a:chOff x="0" y="0"/>
          <a:chExt cx="0" cy="0"/>
        </a:xfrm>
      </p:grpSpPr>
      <p:grpSp>
        <p:nvGrpSpPr>
          <p:cNvPr id="97" name="组合 13"/>
          <p:cNvGrpSpPr/>
          <p:nvPr/>
        </p:nvGrpSpPr>
        <p:grpSpPr>
          <a:xfrm>
            <a:off x="0" y="6783840"/>
            <a:ext cx="12191760" cy="73800"/>
            <a:chOff x="0" y="6783840"/>
            <a:chExt cx="12191760" cy="73800"/>
          </a:xfrm>
        </p:grpSpPr>
        <p:pic>
          <p:nvPicPr>
            <p:cNvPr id="98" name="Picture 2" descr="E:\01 日常工作\10 多媒体\PPT内部汇报用模板\红条.jpg"/>
            <p:cNvPicPr/>
            <p:nvPr/>
          </p:nvPicPr>
          <p:blipFill>
            <a:blip r:embed="rId2"/>
            <a:srcRect r="5812"/>
            <a:stretch/>
          </p:blipFill>
          <p:spPr>
            <a:xfrm>
              <a:off x="0" y="6783840"/>
              <a:ext cx="11489040" cy="73800"/>
            </a:xfrm>
            <a:prstGeom prst="rect">
              <a:avLst/>
            </a:prstGeom>
            <a:noFill/>
            <a:ln w="0">
              <a:noFill/>
            </a:ln>
          </p:spPr>
        </p:pic>
        <p:pic>
          <p:nvPicPr>
            <p:cNvPr id="99" name="Picture 2" descr="E:\01 日常工作\10 多媒体\PPT内部汇报用模板\红条.jpg"/>
            <p:cNvPicPr/>
            <p:nvPr/>
          </p:nvPicPr>
          <p:blipFill>
            <a:blip r:embed="rId2"/>
            <a:srcRect r="5812"/>
            <a:stretch/>
          </p:blipFill>
          <p:spPr>
            <a:xfrm>
              <a:off x="702720" y="6783840"/>
              <a:ext cx="11489040" cy="73800"/>
            </a:xfrm>
            <a:prstGeom prst="rect">
              <a:avLst/>
            </a:prstGeom>
            <a:noFill/>
            <a:ln w="0">
              <a:noFill/>
            </a:ln>
          </p:spPr>
        </p:pic>
      </p:grpSp>
      <p:sp>
        <p:nvSpPr>
          <p:cNvPr id="100" name="TextBox 19"/>
          <p:cNvSpPr/>
          <p:nvPr/>
        </p:nvSpPr>
        <p:spPr>
          <a:xfrm>
            <a:off x="7824600" y="132480"/>
            <a:ext cx="3919320" cy="1843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chorCtr="1">
            <a:spAutoFit/>
          </a:bodyPr>
          <a:lstStyle/>
          <a:p>
            <a:pPr algn="r">
              <a:lnSpc>
                <a:spcPct val="100000"/>
              </a:lnSpc>
            </a:pPr>
            <a:r>
              <a:rPr lang="en-US" sz="1200" b="1" u="none" strike="noStrike">
                <a:solidFill>
                  <a:schemeClr val="dk1"/>
                </a:solidFill>
                <a:effectLst/>
                <a:uFillTx/>
                <a:latin typeface="Calibri"/>
                <a:ea typeface="宋体"/>
              </a:rPr>
              <a:t>Computing Systems Laboratory  </a:t>
            </a:r>
            <a:r>
              <a:rPr lang="en-US" sz="1200" b="1" u="none" strike="noStrike">
                <a:solidFill>
                  <a:schemeClr val="dk2"/>
                </a:solidFill>
                <a:effectLst/>
                <a:uFillTx/>
                <a:latin typeface="Calibri"/>
                <a:ea typeface="宋体"/>
              </a:rPr>
              <a:t>|</a:t>
            </a:r>
            <a:r>
              <a:rPr lang="en-US" sz="1200" b="1" u="none" strike="noStrike">
                <a:solidFill>
                  <a:schemeClr val="dk1"/>
                </a:solidFill>
                <a:effectLst/>
                <a:uFillTx/>
                <a:latin typeface="Calibri"/>
                <a:ea typeface="宋体"/>
              </a:rPr>
              <a:t>  </a:t>
            </a:r>
            <a:r>
              <a:rPr lang="en-US" sz="1200" b="1" u="none" strike="noStrike">
                <a:solidFill>
                  <a:schemeClr val="accent2"/>
                </a:solidFill>
                <a:effectLst/>
                <a:uFillTx/>
                <a:latin typeface="Calibri"/>
                <a:ea typeface="宋体"/>
              </a:rPr>
              <a:t>HUAWEI</a:t>
            </a:r>
            <a:r>
              <a:rPr lang="en-US" sz="1200" b="1" u="none" strike="noStrike">
                <a:solidFill>
                  <a:schemeClr val="dk1"/>
                </a:solidFill>
                <a:effectLst/>
                <a:uFillTx/>
                <a:latin typeface="Calibri"/>
                <a:ea typeface="宋体"/>
              </a:rPr>
              <a:t> </a:t>
            </a:r>
            <a:r>
              <a:rPr lang="en-US" sz="1200" b="1" u="none" strike="noStrike">
                <a:solidFill>
                  <a:srgbClr val="6A6A6A"/>
                </a:solidFill>
                <a:effectLst/>
                <a:uFillTx/>
                <a:latin typeface="Calibri"/>
                <a:ea typeface="宋体"/>
              </a:rPr>
              <a:t>SWITZERLAND AG</a:t>
            </a:r>
            <a:endParaRPr lang="en-US" sz="1200" b="0" u="none" strike="noStrike">
              <a:solidFill>
                <a:srgbClr val="000000"/>
              </a:solidFill>
              <a:effectLst/>
              <a:uFillTx/>
              <a:latin typeface="Arial"/>
            </a:endParaRPr>
          </a:p>
        </p:txBody>
      </p:sp>
      <p:grpSp>
        <p:nvGrpSpPr>
          <p:cNvPr id="101" name="Group 1"/>
          <p:cNvGrpSpPr/>
          <p:nvPr/>
        </p:nvGrpSpPr>
        <p:grpSpPr>
          <a:xfrm>
            <a:off x="10026720" y="6316200"/>
            <a:ext cx="1728360" cy="400320"/>
            <a:chOff x="10026720" y="6316200"/>
            <a:chExt cx="1728360" cy="400320"/>
          </a:xfrm>
        </p:grpSpPr>
        <p:pic>
          <p:nvPicPr>
            <p:cNvPr id="102" name="Picture 7" descr="E:\01 日常工作\03 品牌规范设计\企业业务视觉规范\投标标书规范\设计文档\大平台相关资料整理\Template A\源文件\HW LOGO副本.png"/>
            <p:cNvPicPr/>
            <p:nvPr/>
          </p:nvPicPr>
          <p:blipFill>
            <a:blip r:embed="rId3"/>
            <a:srcRect t="77188" b="4544"/>
            <a:stretch/>
          </p:blipFill>
          <p:spPr>
            <a:xfrm>
              <a:off x="10611360" y="6445800"/>
              <a:ext cx="1143720" cy="201600"/>
            </a:xfrm>
            <a:prstGeom prst="rect">
              <a:avLst/>
            </a:prstGeom>
            <a:noFill/>
            <a:ln w="0">
              <a:noFill/>
            </a:ln>
          </p:spPr>
        </p:pic>
        <p:pic>
          <p:nvPicPr>
            <p:cNvPr id="103" name="Picture 9" descr="E:\01 日常工作\03 品牌规范设计\企业业务视觉规范\投标标书规范\设计文档\大平台相关资料整理\Template A\源文件\HW LOGO副本.png"/>
            <p:cNvPicPr/>
            <p:nvPr/>
          </p:nvPicPr>
          <p:blipFill>
            <a:blip r:embed="rId3"/>
            <a:srcRect t="2857" b="25084"/>
            <a:stretch/>
          </p:blipFill>
          <p:spPr>
            <a:xfrm>
              <a:off x="10026720" y="6316200"/>
              <a:ext cx="575640" cy="400320"/>
            </a:xfrm>
            <a:prstGeom prst="rect">
              <a:avLst/>
            </a:prstGeom>
            <a:noFill/>
            <a:ln w="0">
              <a:noFill/>
            </a:ln>
          </p:spPr>
        </p:pic>
      </p:grpSp>
      <p:sp>
        <p:nvSpPr>
          <p:cNvPr id="104" name="TextBox 10"/>
          <p:cNvSpPr/>
          <p:nvPr/>
        </p:nvSpPr>
        <p:spPr>
          <a:xfrm>
            <a:off x="1007640" y="6469560"/>
            <a:ext cx="464040" cy="245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fld id="{D99DA0D2-7213-4904-A7E3-90607845ED8F}" type="slidenum">
              <a:rPr lang="en-US" sz="1000" b="0" u="none" strike="noStrike">
                <a:solidFill>
                  <a:schemeClr val="lt1">
                    <a:lumMod val="75000"/>
                  </a:schemeClr>
                </a:solidFill>
                <a:effectLst/>
                <a:uFillTx/>
                <a:latin typeface="Arial"/>
                <a:ea typeface="宋体"/>
              </a:rPr>
              <a:t>‹#›</a:t>
            </a:fld>
            <a:endParaRPr lang="en-US" sz="1000" b="0" u="none" strike="noStrike">
              <a:solidFill>
                <a:srgbClr val="000000"/>
              </a:solidFill>
              <a:effectLst/>
              <a:uFillTx/>
              <a:latin typeface="Arial"/>
            </a:endParaRPr>
          </a:p>
        </p:txBody>
      </p:sp>
      <p:pic>
        <p:nvPicPr>
          <p:cNvPr id="105" name="Picture 11"/>
          <p:cNvPicPr/>
          <p:nvPr/>
        </p:nvPicPr>
        <p:blipFill>
          <a:blip r:embed="rId4"/>
          <a:stretch/>
        </p:blipFill>
        <p:spPr>
          <a:xfrm>
            <a:off x="0" y="7065360"/>
            <a:ext cx="2252880" cy="287640"/>
          </a:xfrm>
          <a:prstGeom prst="rect">
            <a:avLst/>
          </a:prstGeom>
          <a:noFill/>
          <a:ln w="0">
            <a:noFill/>
          </a:ln>
        </p:spPr>
      </p:pic>
      <p:pic>
        <p:nvPicPr>
          <p:cNvPr id="106" name="Picture 15"/>
          <p:cNvPicPr/>
          <p:nvPr/>
        </p:nvPicPr>
        <p:blipFill>
          <a:blip r:embed="rId5"/>
          <a:stretch/>
        </p:blipFill>
        <p:spPr>
          <a:xfrm>
            <a:off x="7456680" y="7065000"/>
            <a:ext cx="2744280" cy="287640"/>
          </a:xfrm>
          <a:prstGeom prst="rect">
            <a:avLst/>
          </a:prstGeom>
          <a:noFill/>
          <a:ln w="0">
            <a:noFill/>
          </a:ln>
        </p:spPr>
      </p:pic>
      <p:pic>
        <p:nvPicPr>
          <p:cNvPr id="107" name="Picture 2"/>
          <p:cNvPicPr/>
          <p:nvPr/>
        </p:nvPicPr>
        <p:blipFill>
          <a:blip r:embed="rId6"/>
          <a:stretch/>
        </p:blipFill>
        <p:spPr>
          <a:xfrm>
            <a:off x="4687200" y="7059240"/>
            <a:ext cx="2325960" cy="297000"/>
          </a:xfrm>
          <a:prstGeom prst="rect">
            <a:avLst/>
          </a:prstGeom>
          <a:noFill/>
          <a:ln w="0">
            <a:noFill/>
          </a:ln>
        </p:spPr>
      </p:pic>
      <p:pic>
        <p:nvPicPr>
          <p:cNvPr id="108" name="Picture 3"/>
          <p:cNvPicPr/>
          <p:nvPr/>
        </p:nvPicPr>
        <p:blipFill>
          <a:blip r:embed="rId7"/>
          <a:stretch/>
        </p:blipFill>
        <p:spPr>
          <a:xfrm>
            <a:off x="10644480" y="7059240"/>
            <a:ext cx="1547280" cy="293760"/>
          </a:xfrm>
          <a:prstGeom prst="rect">
            <a:avLst/>
          </a:prstGeom>
          <a:noFill/>
          <a:ln w="0">
            <a:noFill/>
          </a:ln>
        </p:spPr>
      </p:pic>
      <p:sp>
        <p:nvSpPr>
          <p:cNvPr id="109" name="Rectangle 5"/>
          <p:cNvSpPr/>
          <p:nvPr/>
        </p:nvSpPr>
        <p:spPr>
          <a:xfrm>
            <a:off x="0" y="0"/>
            <a:ext cx="12191760" cy="6857640"/>
          </a:xfrm>
          <a:prstGeom prst="rect">
            <a:avLst/>
          </a:prstGeom>
          <a:solidFill>
            <a:schemeClr val="bg1"/>
          </a:solidFill>
          <a:ln w="0">
            <a:noFill/>
          </a:ln>
        </p:spPr>
        <p:style>
          <a:lnRef idx="0">
            <a:scrgbClr r="0" g="0" b="0"/>
          </a:lnRef>
          <a:fillRef idx="0">
            <a:scrgbClr r="0" g="0" b="0"/>
          </a:fillRef>
          <a:effectRef idx="0">
            <a:scrgbClr r="0" g="0" b="0"/>
          </a:effectRef>
          <a:fontRef idx="minor"/>
        </p:style>
        <p:txBody>
          <a:bodyPr lIns="122040" tIns="60840" rIns="122040" bIns="60840" numCol="1" spcCol="0" anchor="t">
            <a:noAutofit/>
          </a:bodyPr>
          <a:lstStyle/>
          <a:p>
            <a:pPr defTabSz="1219320">
              <a:lnSpc>
                <a:spcPct val="100000"/>
              </a:lnSpc>
            </a:pPr>
            <a:endParaRPr lang="en-US" sz="2400" b="0" u="none" strike="noStrike">
              <a:solidFill>
                <a:schemeClr val="dk1"/>
              </a:solidFill>
              <a:effectLst/>
              <a:uFillTx/>
              <a:latin typeface="Arial"/>
              <a:ea typeface="宋体"/>
            </a:endParaRPr>
          </a:p>
        </p:txBody>
      </p:sp>
      <p:pic>
        <p:nvPicPr>
          <p:cNvPr id="110" name="Picture 2" descr="E:\01 日常工作\03 品牌规范设计\企业业务视觉规范\投标标书规范\设计文档\大平台相关资料整理\Template A\源文件\HW LOGO副本.png"/>
          <p:cNvPicPr/>
          <p:nvPr/>
        </p:nvPicPr>
        <p:blipFill>
          <a:blip r:embed="rId3"/>
          <a:stretch/>
        </p:blipFill>
        <p:spPr>
          <a:xfrm>
            <a:off x="5044320" y="1267560"/>
            <a:ext cx="2209320" cy="2133360"/>
          </a:xfrm>
          <a:prstGeom prst="rect">
            <a:avLst/>
          </a:prstGeom>
          <a:noFill/>
          <a:ln w="0">
            <a:noFill/>
          </a:ln>
        </p:spPr>
      </p:pic>
      <p:sp>
        <p:nvSpPr>
          <p:cNvPr id="111" name="TextBox 3"/>
          <p:cNvSpPr/>
          <p:nvPr/>
        </p:nvSpPr>
        <p:spPr>
          <a:xfrm>
            <a:off x="639000" y="5567040"/>
            <a:ext cx="11019960" cy="861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just" defTabSz="1219320">
              <a:lnSpc>
                <a:spcPct val="100000"/>
              </a:lnSpc>
              <a:tabLst>
                <a:tab pos="0" algn="l"/>
              </a:tabLst>
            </a:pPr>
            <a:r>
              <a:rPr lang="en-US" sz="1000" b="1" u="none" strike="noStrike">
                <a:solidFill>
                  <a:schemeClr val="lt1">
                    <a:lumMod val="65000"/>
                  </a:schemeClr>
                </a:solidFill>
                <a:effectLst/>
                <a:uFillTx/>
                <a:latin typeface="Arial"/>
                <a:ea typeface="宋体"/>
              </a:rPr>
              <a:t>Copyright  © Huawei Technologies Switzerland AG. All Rights Reserved.</a:t>
            </a:r>
            <a:endParaRPr lang="en-US" sz="1000" b="0" u="none" strike="noStrike">
              <a:solidFill>
                <a:srgbClr val="000000"/>
              </a:solidFill>
              <a:effectLst/>
              <a:uFillTx/>
              <a:latin typeface="Arial"/>
            </a:endParaRPr>
          </a:p>
          <a:p>
            <a:pPr algn="just" defTabSz="1219320">
              <a:lnSpc>
                <a:spcPct val="100000"/>
              </a:lnSpc>
              <a:tabLst>
                <a:tab pos="0" algn="l"/>
              </a:tabLst>
            </a:pPr>
            <a:endParaRPr lang="en-US" sz="1000" b="0" u="none" strike="noStrike">
              <a:solidFill>
                <a:srgbClr val="000000"/>
              </a:solidFill>
              <a:effectLst/>
              <a:uFillTx/>
              <a:latin typeface="Arial"/>
            </a:endParaRPr>
          </a:p>
          <a:p>
            <a:pPr algn="just" defTabSz="1219320">
              <a:lnSpc>
                <a:spcPct val="100000"/>
              </a:lnSpc>
              <a:tabLst>
                <a:tab pos="0" algn="l"/>
              </a:tabLst>
            </a:pPr>
            <a:r>
              <a:rPr lang="en-US" sz="1000" b="0" u="none" strike="noStrike">
                <a:solidFill>
                  <a:schemeClr val="lt1">
                    <a:lumMod val="65000"/>
                  </a:schemeClr>
                </a:solidFill>
                <a:effectLst/>
                <a:uFillTx/>
                <a:latin typeface="Arial"/>
                <a:ea typeface="宋体"/>
              </a:rPr>
              <a:t>The information in this document may contain predictive statements including, without limitation, statements regarding the future financial and operating results, future product portfolio, new technology, etc. There are a number of factors that could cause actual results and developments to differ materially from those expressed or implied in the predictive statements. Therefore, such information is provided for reference purpose only and constitutes neither an offer nor an acceptance. Huawei may change the information at any time without notice. </a:t>
            </a:r>
            <a:endParaRPr lang="en-US" sz="1000" b="0" u="none" strike="noStrike">
              <a:solidFill>
                <a:srgbClr val="000000"/>
              </a:solidFill>
              <a:effectLst/>
              <a:uFillTx/>
              <a:latin typeface="Arial"/>
            </a:endParaRPr>
          </a:p>
        </p:txBody>
      </p:sp>
      <p:sp>
        <p:nvSpPr>
          <p:cNvPr id="112" name="TextBox 6"/>
          <p:cNvSpPr/>
          <p:nvPr/>
        </p:nvSpPr>
        <p:spPr>
          <a:xfrm>
            <a:off x="4435920" y="3930120"/>
            <a:ext cx="3426120" cy="3690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pPr>
            <a:r>
              <a:rPr lang="en-US" sz="2400" b="1" u="none" strike="noStrike">
                <a:solidFill>
                  <a:schemeClr val="accent2"/>
                </a:solidFill>
                <a:effectLst/>
                <a:uFillTx/>
                <a:latin typeface="Calibri"/>
                <a:ea typeface="宋体"/>
              </a:rPr>
              <a:t>HUAWEI</a:t>
            </a:r>
            <a:r>
              <a:rPr lang="en-US" sz="2400" b="1" u="none" strike="noStrike">
                <a:solidFill>
                  <a:schemeClr val="dk1"/>
                </a:solidFill>
                <a:effectLst/>
                <a:uFillTx/>
                <a:latin typeface="Calibri"/>
                <a:ea typeface="宋体"/>
              </a:rPr>
              <a:t> </a:t>
            </a:r>
            <a:r>
              <a:rPr lang="en-US" sz="2400" b="1" u="none" strike="noStrike">
                <a:solidFill>
                  <a:srgbClr val="6A6A6A"/>
                </a:solidFill>
                <a:effectLst/>
                <a:uFillTx/>
                <a:latin typeface="Calibri"/>
                <a:ea typeface="宋体"/>
              </a:rPr>
              <a:t>SWITZERLAND AG</a:t>
            </a:r>
            <a:endParaRPr lang="en-US" sz="2400" b="0" u="none" strike="noStrike">
              <a:solidFill>
                <a:srgbClr val="000000"/>
              </a:solidFill>
              <a:effectLst/>
              <a:uFillTx/>
              <a:latin typeface="Arial"/>
            </a:endParaRPr>
          </a:p>
        </p:txBody>
      </p:sp>
      <p:sp>
        <p:nvSpPr>
          <p:cNvPr id="113"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en-US" sz="4270" b="0" u="none" strike="noStrike">
                <a:solidFill>
                  <a:schemeClr val="dk1"/>
                </a:solidFill>
                <a:effectLst/>
                <a:uFillTx/>
                <a:latin typeface="Calibri"/>
              </a:rPr>
              <a:t>Click to edit the title text format</a:t>
            </a:r>
          </a:p>
        </p:txBody>
      </p:sp>
      <p:sp>
        <p:nvSpPr>
          <p:cNvPr id="114"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140000"/>
              </a:lnSpc>
              <a:spcBef>
                <a:spcPts val="1417"/>
              </a:spcBef>
              <a:buClr>
                <a:srgbClr val="000000"/>
              </a:buClr>
              <a:buSzPct val="45000"/>
              <a:buFont typeface="Wingdings" charset="2"/>
              <a:buChar char=""/>
            </a:pPr>
            <a:r>
              <a:rPr lang="en-US" sz="2660" b="1" u="none" strike="noStrike">
                <a:solidFill>
                  <a:schemeClr val="dk1"/>
                </a:solidFill>
                <a:effectLst/>
                <a:uFillTx/>
                <a:latin typeface="FrutigerNext LT Regular"/>
              </a:rPr>
              <a:t>Click to edit the outline text format</a:t>
            </a:r>
          </a:p>
          <a:p>
            <a:pPr marL="864000" lvl="1" indent="-324000">
              <a:lnSpc>
                <a:spcPct val="140000"/>
              </a:lnSpc>
              <a:spcBef>
                <a:spcPts val="1134"/>
              </a:spcBef>
              <a:buClr>
                <a:srgbClr val="000000"/>
              </a:buClr>
              <a:buSzPct val="75000"/>
              <a:buFont typeface="Symbol" charset="2"/>
              <a:buChar char=""/>
            </a:pPr>
            <a:r>
              <a:rPr lang="en-US" sz="2130" b="0" u="none" strike="noStrike">
                <a:solidFill>
                  <a:schemeClr val="dk1"/>
                </a:solidFill>
                <a:effectLst/>
                <a:uFillTx/>
                <a:latin typeface="FrutigerNext LT Regular"/>
              </a:rPr>
              <a:t>Second Outline Level</a:t>
            </a:r>
          </a:p>
          <a:p>
            <a:pPr marL="1296000" lvl="2" indent="-288000">
              <a:lnSpc>
                <a:spcPct val="140000"/>
              </a:lnSpc>
              <a:spcBef>
                <a:spcPts val="850"/>
              </a:spcBef>
              <a:buClr>
                <a:srgbClr val="000000"/>
              </a:buClr>
              <a:buSzPct val="45000"/>
              <a:buFont typeface="Wingdings" charset="2"/>
              <a:buChar char=""/>
            </a:pPr>
            <a:r>
              <a:rPr lang="en-US" sz="1870" b="0" u="none" strike="noStrike">
                <a:solidFill>
                  <a:schemeClr val="dk1"/>
                </a:solidFill>
                <a:effectLst/>
                <a:uFillTx/>
                <a:latin typeface="FrutigerNext LT Regular"/>
              </a:rPr>
              <a:t>Third Outline Level</a:t>
            </a:r>
          </a:p>
          <a:p>
            <a:pPr marL="1728000" lvl="3" indent="-216000">
              <a:lnSpc>
                <a:spcPct val="140000"/>
              </a:lnSpc>
              <a:spcBef>
                <a:spcPts val="567"/>
              </a:spcBef>
              <a:buClr>
                <a:srgbClr val="000000"/>
              </a:buClr>
              <a:buSzPct val="75000"/>
              <a:buFont typeface="Symbol" charset="2"/>
              <a:buChar char=""/>
            </a:pPr>
            <a:r>
              <a:rPr lang="en-US" sz="1600" b="0" u="none" strike="noStrike">
                <a:solidFill>
                  <a:schemeClr val="dk1"/>
                </a:solidFill>
                <a:effectLst/>
                <a:uFillTx/>
                <a:latin typeface="FrutigerNext LT Regular"/>
              </a:rPr>
              <a:t>Fourth Outline Level</a:t>
            </a:r>
          </a:p>
          <a:p>
            <a:pPr marL="2160000" lvl="4" indent="-216000">
              <a:lnSpc>
                <a:spcPct val="140000"/>
              </a:lnSpc>
              <a:spcBef>
                <a:spcPts val="283"/>
              </a:spcBef>
              <a:buClr>
                <a:srgbClr val="000000"/>
              </a:buClr>
              <a:buSzPct val="45000"/>
              <a:buFont typeface="Wingdings" charset="2"/>
              <a:buChar char=""/>
            </a:pPr>
            <a:r>
              <a:rPr lang="en-US" sz="2000" b="0" u="none" strike="noStrike">
                <a:solidFill>
                  <a:schemeClr val="dk1"/>
                </a:solidFill>
                <a:effectLst/>
                <a:uFillTx/>
                <a:latin typeface="FrutigerNext LT Regular"/>
              </a:rPr>
              <a:t>Fifth Outline Level</a:t>
            </a:r>
          </a:p>
          <a:p>
            <a:pPr marL="2592000" lvl="5" indent="-216000">
              <a:lnSpc>
                <a:spcPct val="140000"/>
              </a:lnSpc>
              <a:spcBef>
                <a:spcPts val="283"/>
              </a:spcBef>
              <a:buClr>
                <a:srgbClr val="000000"/>
              </a:buClr>
              <a:buSzPct val="45000"/>
              <a:buFont typeface="Wingdings" charset="2"/>
              <a:buChar char=""/>
            </a:pPr>
            <a:r>
              <a:rPr lang="en-US" sz="2000" b="0" u="none" strike="noStrike">
                <a:solidFill>
                  <a:schemeClr val="dk1"/>
                </a:solidFill>
                <a:effectLst/>
                <a:uFillTx/>
                <a:latin typeface="FrutigerNext LT Regular"/>
              </a:rPr>
              <a:t>Sixth Outline Level</a:t>
            </a:r>
          </a:p>
          <a:p>
            <a:pPr marL="3024000" lvl="6" indent="-216000">
              <a:lnSpc>
                <a:spcPct val="140000"/>
              </a:lnSpc>
              <a:spcBef>
                <a:spcPts val="283"/>
              </a:spcBef>
              <a:buClr>
                <a:srgbClr val="000000"/>
              </a:buClr>
              <a:buSzPct val="45000"/>
              <a:buFont typeface="Wingdings" charset="2"/>
              <a:buChar char=""/>
            </a:pPr>
            <a:r>
              <a:rPr lang="en-US" sz="2000" b="0" u="none" strike="noStrike">
                <a:solidFill>
                  <a:schemeClr val="dk1"/>
                </a:solidFill>
                <a:effectLst/>
                <a:uFillTx/>
                <a:latin typeface="FrutigerNext LT Regular"/>
              </a:rPr>
              <a:t>Seventh Outline Level</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Custom Layout">
    <p:bg>
      <p:bgPr>
        <a:solidFill>
          <a:schemeClr val="lt2"/>
        </a:solidFill>
        <a:effectLst/>
      </p:bgPr>
    </p:bg>
    <p:spTree>
      <p:nvGrpSpPr>
        <p:cNvPr id="1" name=""/>
        <p:cNvGrpSpPr/>
        <p:nvPr/>
      </p:nvGrpSpPr>
      <p:grpSpPr>
        <a:xfrm>
          <a:off x="0" y="0"/>
          <a:ext cx="0" cy="0"/>
          <a:chOff x="0" y="0"/>
          <a:chExt cx="0" cy="0"/>
        </a:xfrm>
      </p:grpSpPr>
      <p:grpSp>
        <p:nvGrpSpPr>
          <p:cNvPr id="115" name="组合 13"/>
          <p:cNvGrpSpPr/>
          <p:nvPr/>
        </p:nvGrpSpPr>
        <p:grpSpPr>
          <a:xfrm>
            <a:off x="0" y="6783840"/>
            <a:ext cx="12191760" cy="73800"/>
            <a:chOff x="0" y="6783840"/>
            <a:chExt cx="12191760" cy="73800"/>
          </a:xfrm>
        </p:grpSpPr>
        <p:pic>
          <p:nvPicPr>
            <p:cNvPr id="116" name="Picture 2" descr="E:\01 日常工作\10 多媒体\PPT内部汇报用模板\红条.jpg"/>
            <p:cNvPicPr/>
            <p:nvPr/>
          </p:nvPicPr>
          <p:blipFill>
            <a:blip r:embed="rId2"/>
            <a:srcRect r="5812"/>
            <a:stretch/>
          </p:blipFill>
          <p:spPr>
            <a:xfrm>
              <a:off x="0" y="6783840"/>
              <a:ext cx="11489040" cy="73800"/>
            </a:xfrm>
            <a:prstGeom prst="rect">
              <a:avLst/>
            </a:prstGeom>
            <a:noFill/>
            <a:ln w="0">
              <a:noFill/>
            </a:ln>
          </p:spPr>
        </p:pic>
        <p:pic>
          <p:nvPicPr>
            <p:cNvPr id="117" name="Picture 2" descr="E:\01 日常工作\10 多媒体\PPT内部汇报用模板\红条.jpg"/>
            <p:cNvPicPr/>
            <p:nvPr/>
          </p:nvPicPr>
          <p:blipFill>
            <a:blip r:embed="rId2"/>
            <a:srcRect r="5812"/>
            <a:stretch/>
          </p:blipFill>
          <p:spPr>
            <a:xfrm>
              <a:off x="702720" y="6783840"/>
              <a:ext cx="11489040" cy="73800"/>
            </a:xfrm>
            <a:prstGeom prst="rect">
              <a:avLst/>
            </a:prstGeom>
            <a:noFill/>
            <a:ln w="0">
              <a:noFill/>
            </a:ln>
          </p:spPr>
        </p:pic>
      </p:grpSp>
      <p:sp>
        <p:nvSpPr>
          <p:cNvPr id="118" name="TextBox 19"/>
          <p:cNvSpPr/>
          <p:nvPr/>
        </p:nvSpPr>
        <p:spPr>
          <a:xfrm>
            <a:off x="7824600" y="132480"/>
            <a:ext cx="3919320" cy="1843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chorCtr="1">
            <a:spAutoFit/>
          </a:bodyPr>
          <a:lstStyle/>
          <a:p>
            <a:pPr algn="r">
              <a:lnSpc>
                <a:spcPct val="100000"/>
              </a:lnSpc>
            </a:pPr>
            <a:r>
              <a:rPr lang="en-US" sz="1200" b="1" u="none" strike="noStrike">
                <a:solidFill>
                  <a:schemeClr val="dk1"/>
                </a:solidFill>
                <a:effectLst/>
                <a:uFillTx/>
                <a:latin typeface="Calibri"/>
                <a:ea typeface="宋体"/>
              </a:rPr>
              <a:t>Computing Systems Laboratory  </a:t>
            </a:r>
            <a:r>
              <a:rPr lang="en-US" sz="1200" b="1" u="none" strike="noStrike">
                <a:solidFill>
                  <a:schemeClr val="dk2"/>
                </a:solidFill>
                <a:effectLst/>
                <a:uFillTx/>
                <a:latin typeface="Calibri"/>
                <a:ea typeface="宋体"/>
              </a:rPr>
              <a:t>|</a:t>
            </a:r>
            <a:r>
              <a:rPr lang="en-US" sz="1200" b="1" u="none" strike="noStrike">
                <a:solidFill>
                  <a:schemeClr val="dk1"/>
                </a:solidFill>
                <a:effectLst/>
                <a:uFillTx/>
                <a:latin typeface="Calibri"/>
                <a:ea typeface="宋体"/>
              </a:rPr>
              <a:t>  </a:t>
            </a:r>
            <a:r>
              <a:rPr lang="en-US" sz="1200" b="1" u="none" strike="noStrike">
                <a:solidFill>
                  <a:schemeClr val="accent2"/>
                </a:solidFill>
                <a:effectLst/>
                <a:uFillTx/>
                <a:latin typeface="Calibri"/>
                <a:ea typeface="宋体"/>
              </a:rPr>
              <a:t>HUAWEI</a:t>
            </a:r>
            <a:r>
              <a:rPr lang="en-US" sz="1200" b="1" u="none" strike="noStrike">
                <a:solidFill>
                  <a:schemeClr val="dk1"/>
                </a:solidFill>
                <a:effectLst/>
                <a:uFillTx/>
                <a:latin typeface="Calibri"/>
                <a:ea typeface="宋体"/>
              </a:rPr>
              <a:t> </a:t>
            </a:r>
            <a:r>
              <a:rPr lang="en-US" sz="1200" b="1" u="none" strike="noStrike">
                <a:solidFill>
                  <a:srgbClr val="6A6A6A"/>
                </a:solidFill>
                <a:effectLst/>
                <a:uFillTx/>
                <a:latin typeface="Calibri"/>
                <a:ea typeface="宋体"/>
              </a:rPr>
              <a:t>SWITZERLAND AG</a:t>
            </a:r>
            <a:endParaRPr lang="en-US" sz="1200" b="0" u="none" strike="noStrike">
              <a:solidFill>
                <a:srgbClr val="000000"/>
              </a:solidFill>
              <a:effectLst/>
              <a:uFillTx/>
              <a:latin typeface="Arial"/>
            </a:endParaRPr>
          </a:p>
        </p:txBody>
      </p:sp>
      <p:grpSp>
        <p:nvGrpSpPr>
          <p:cNvPr id="119" name="Group 1"/>
          <p:cNvGrpSpPr/>
          <p:nvPr/>
        </p:nvGrpSpPr>
        <p:grpSpPr>
          <a:xfrm>
            <a:off x="10026720" y="6316200"/>
            <a:ext cx="1728360" cy="400320"/>
            <a:chOff x="10026720" y="6316200"/>
            <a:chExt cx="1728360" cy="400320"/>
          </a:xfrm>
        </p:grpSpPr>
        <p:pic>
          <p:nvPicPr>
            <p:cNvPr id="120" name="Picture 7" descr="E:\01 日常工作\03 品牌规范设计\企业业务视觉规范\投标标书规范\设计文档\大平台相关资料整理\Template A\源文件\HW LOGO副本.png"/>
            <p:cNvPicPr/>
            <p:nvPr/>
          </p:nvPicPr>
          <p:blipFill>
            <a:blip r:embed="rId3"/>
            <a:srcRect t="77188" b="4544"/>
            <a:stretch/>
          </p:blipFill>
          <p:spPr>
            <a:xfrm>
              <a:off x="10611360" y="6445800"/>
              <a:ext cx="1143720" cy="201600"/>
            </a:xfrm>
            <a:prstGeom prst="rect">
              <a:avLst/>
            </a:prstGeom>
            <a:noFill/>
            <a:ln w="0">
              <a:noFill/>
            </a:ln>
          </p:spPr>
        </p:pic>
        <p:pic>
          <p:nvPicPr>
            <p:cNvPr id="121" name="Picture 9" descr="E:\01 日常工作\03 品牌规范设计\企业业务视觉规范\投标标书规范\设计文档\大平台相关资料整理\Template A\源文件\HW LOGO副本.png"/>
            <p:cNvPicPr/>
            <p:nvPr/>
          </p:nvPicPr>
          <p:blipFill>
            <a:blip r:embed="rId3"/>
            <a:srcRect t="2857" b="25084"/>
            <a:stretch/>
          </p:blipFill>
          <p:spPr>
            <a:xfrm>
              <a:off x="10026720" y="6316200"/>
              <a:ext cx="575640" cy="400320"/>
            </a:xfrm>
            <a:prstGeom prst="rect">
              <a:avLst/>
            </a:prstGeom>
            <a:noFill/>
            <a:ln w="0">
              <a:noFill/>
            </a:ln>
          </p:spPr>
        </p:pic>
      </p:grpSp>
      <p:sp>
        <p:nvSpPr>
          <p:cNvPr id="122" name="TextBox 10"/>
          <p:cNvSpPr/>
          <p:nvPr/>
        </p:nvSpPr>
        <p:spPr>
          <a:xfrm>
            <a:off x="204899" y="6316200"/>
            <a:ext cx="732797" cy="337100"/>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100000"/>
              </a:lnSpc>
            </a:pPr>
            <a:fld id="{008A265B-B566-4EE7-AAE8-0A8486BAD0E5}" type="slidenum">
              <a:rPr lang="en-US" sz="1600" b="0" u="none" strike="noStrike">
                <a:solidFill>
                  <a:schemeClr val="lt1">
                    <a:lumMod val="75000"/>
                  </a:schemeClr>
                </a:solidFill>
                <a:effectLst/>
                <a:uFillTx/>
                <a:latin typeface="Arial"/>
                <a:ea typeface="宋体"/>
              </a:rPr>
              <a:t>‹#›</a:t>
            </a:fld>
            <a:endParaRPr lang="en-US" sz="1600" b="0" u="none" strike="noStrike" dirty="0">
              <a:solidFill>
                <a:srgbClr val="000000"/>
              </a:solidFill>
              <a:effectLst/>
              <a:uFillTx/>
              <a:latin typeface="Arial"/>
            </a:endParaRPr>
          </a:p>
        </p:txBody>
      </p:sp>
      <p:pic>
        <p:nvPicPr>
          <p:cNvPr id="123" name="Picture 11"/>
          <p:cNvPicPr/>
          <p:nvPr/>
        </p:nvPicPr>
        <p:blipFill>
          <a:blip r:embed="rId4"/>
          <a:stretch/>
        </p:blipFill>
        <p:spPr>
          <a:xfrm>
            <a:off x="0" y="7065360"/>
            <a:ext cx="2252880" cy="287640"/>
          </a:xfrm>
          <a:prstGeom prst="rect">
            <a:avLst/>
          </a:prstGeom>
          <a:noFill/>
          <a:ln w="0">
            <a:noFill/>
          </a:ln>
        </p:spPr>
      </p:pic>
      <p:pic>
        <p:nvPicPr>
          <p:cNvPr id="124" name="Picture 15"/>
          <p:cNvPicPr/>
          <p:nvPr/>
        </p:nvPicPr>
        <p:blipFill>
          <a:blip r:embed="rId5"/>
          <a:stretch/>
        </p:blipFill>
        <p:spPr>
          <a:xfrm>
            <a:off x="7456680" y="7065000"/>
            <a:ext cx="2744280" cy="287640"/>
          </a:xfrm>
          <a:prstGeom prst="rect">
            <a:avLst/>
          </a:prstGeom>
          <a:noFill/>
          <a:ln w="0">
            <a:noFill/>
          </a:ln>
        </p:spPr>
      </p:pic>
      <p:pic>
        <p:nvPicPr>
          <p:cNvPr id="125" name="Picture 2"/>
          <p:cNvPicPr/>
          <p:nvPr/>
        </p:nvPicPr>
        <p:blipFill>
          <a:blip r:embed="rId6"/>
          <a:stretch/>
        </p:blipFill>
        <p:spPr>
          <a:xfrm>
            <a:off x="4687200" y="7059240"/>
            <a:ext cx="2325960" cy="297000"/>
          </a:xfrm>
          <a:prstGeom prst="rect">
            <a:avLst/>
          </a:prstGeom>
          <a:noFill/>
          <a:ln w="0">
            <a:noFill/>
          </a:ln>
        </p:spPr>
      </p:pic>
      <p:pic>
        <p:nvPicPr>
          <p:cNvPr id="126" name="Picture 3"/>
          <p:cNvPicPr/>
          <p:nvPr/>
        </p:nvPicPr>
        <p:blipFill>
          <a:blip r:embed="rId7"/>
          <a:stretch/>
        </p:blipFill>
        <p:spPr>
          <a:xfrm>
            <a:off x="10644480" y="7059240"/>
            <a:ext cx="1547280" cy="293760"/>
          </a:xfrm>
          <a:prstGeom prst="rect">
            <a:avLst/>
          </a:prstGeom>
          <a:noFill/>
          <a:ln w="0">
            <a:noFill/>
          </a:ln>
        </p:spPr>
      </p:pic>
      <p:sp>
        <p:nvSpPr>
          <p:cNvPr id="127" name="PlaceHolder 1"/>
          <p:cNvSpPr>
            <a:spLocks noGrp="1"/>
          </p:cNvSpPr>
          <p:nvPr>
            <p:ph type="title"/>
          </p:nvPr>
        </p:nvSpPr>
        <p:spPr>
          <a:xfrm>
            <a:off x="838080" y="365040"/>
            <a:ext cx="10515240" cy="1325160"/>
          </a:xfrm>
          <a:prstGeom prst="rect">
            <a:avLst/>
          </a:prstGeom>
          <a:noFill/>
          <a:ln w="0">
            <a:noFill/>
          </a:ln>
        </p:spPr>
        <p:txBody>
          <a:bodyPr lIns="90000" tIns="45000" rIns="90000" bIns="45000" anchor="t">
            <a:noAutofit/>
          </a:bodyPr>
          <a:lstStyle/>
          <a:p>
            <a:pPr indent="0">
              <a:lnSpc>
                <a:spcPct val="100000"/>
              </a:lnSpc>
              <a:buNone/>
            </a:pPr>
            <a:r>
              <a:rPr lang="en-US" sz="4270" b="1" u="none" strike="noStrike">
                <a:solidFill>
                  <a:srgbClr val="990000"/>
                </a:solidFill>
                <a:effectLst/>
                <a:uFillTx/>
                <a:latin typeface="FrutigerNext LT Medium"/>
                <a:ea typeface="黑体"/>
              </a:rPr>
              <a:t>Click to edit Master title style</a:t>
            </a:r>
            <a:endParaRPr lang="en-US" sz="4270" b="0" u="none" strike="noStrike">
              <a:solidFill>
                <a:schemeClr val="dk1"/>
              </a:solidFill>
              <a:effectLst/>
              <a:uFillTx/>
              <a:latin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lt2"/>
        </a:solidFill>
        <a:effectLst/>
      </p:bgPr>
    </p:bg>
    <p:spTree>
      <p:nvGrpSpPr>
        <p:cNvPr id="1" name=""/>
        <p:cNvGrpSpPr/>
        <p:nvPr/>
      </p:nvGrpSpPr>
      <p:grpSpPr>
        <a:xfrm>
          <a:off x="0" y="0"/>
          <a:ext cx="0" cy="0"/>
          <a:chOff x="0" y="0"/>
          <a:chExt cx="0" cy="0"/>
        </a:xfrm>
      </p:grpSpPr>
      <p:grpSp>
        <p:nvGrpSpPr>
          <p:cNvPr id="128" name="组合 13"/>
          <p:cNvGrpSpPr/>
          <p:nvPr/>
        </p:nvGrpSpPr>
        <p:grpSpPr>
          <a:xfrm>
            <a:off x="0" y="6783840"/>
            <a:ext cx="12191760" cy="73800"/>
            <a:chOff x="0" y="6783840"/>
            <a:chExt cx="12191760" cy="73800"/>
          </a:xfrm>
        </p:grpSpPr>
        <p:pic>
          <p:nvPicPr>
            <p:cNvPr id="129" name="Picture 2" descr="E:\01 日常工作\10 多媒体\PPT内部汇报用模板\红条.jpg"/>
            <p:cNvPicPr/>
            <p:nvPr/>
          </p:nvPicPr>
          <p:blipFill>
            <a:blip r:embed="rId2"/>
            <a:srcRect r="5812"/>
            <a:stretch/>
          </p:blipFill>
          <p:spPr>
            <a:xfrm>
              <a:off x="0" y="6783840"/>
              <a:ext cx="11489040" cy="73800"/>
            </a:xfrm>
            <a:prstGeom prst="rect">
              <a:avLst/>
            </a:prstGeom>
            <a:noFill/>
            <a:ln w="0">
              <a:noFill/>
            </a:ln>
          </p:spPr>
        </p:pic>
        <p:pic>
          <p:nvPicPr>
            <p:cNvPr id="130" name="Picture 2" descr="E:\01 日常工作\10 多媒体\PPT内部汇报用模板\红条.jpg"/>
            <p:cNvPicPr/>
            <p:nvPr/>
          </p:nvPicPr>
          <p:blipFill>
            <a:blip r:embed="rId2"/>
            <a:srcRect r="5812"/>
            <a:stretch/>
          </p:blipFill>
          <p:spPr>
            <a:xfrm>
              <a:off x="702720" y="6783840"/>
              <a:ext cx="11489040" cy="73800"/>
            </a:xfrm>
            <a:prstGeom prst="rect">
              <a:avLst/>
            </a:prstGeom>
            <a:noFill/>
            <a:ln w="0">
              <a:noFill/>
            </a:ln>
          </p:spPr>
        </p:pic>
      </p:grpSp>
      <p:sp>
        <p:nvSpPr>
          <p:cNvPr id="131" name="TextBox 19"/>
          <p:cNvSpPr/>
          <p:nvPr/>
        </p:nvSpPr>
        <p:spPr>
          <a:xfrm>
            <a:off x="7824600" y="132480"/>
            <a:ext cx="3919320" cy="1843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chorCtr="1">
            <a:spAutoFit/>
          </a:bodyPr>
          <a:lstStyle/>
          <a:p>
            <a:pPr algn="r">
              <a:lnSpc>
                <a:spcPct val="100000"/>
              </a:lnSpc>
            </a:pPr>
            <a:r>
              <a:rPr lang="en-US" sz="1200" b="1" u="none" strike="noStrike">
                <a:solidFill>
                  <a:schemeClr val="dk1"/>
                </a:solidFill>
                <a:effectLst/>
                <a:uFillTx/>
                <a:latin typeface="Calibri"/>
                <a:ea typeface="宋体"/>
              </a:rPr>
              <a:t>Computing Systems Laboratory  </a:t>
            </a:r>
            <a:r>
              <a:rPr lang="en-US" sz="1200" b="1" u="none" strike="noStrike">
                <a:solidFill>
                  <a:schemeClr val="dk2"/>
                </a:solidFill>
                <a:effectLst/>
                <a:uFillTx/>
                <a:latin typeface="Calibri"/>
                <a:ea typeface="宋体"/>
              </a:rPr>
              <a:t>|</a:t>
            </a:r>
            <a:r>
              <a:rPr lang="en-US" sz="1200" b="1" u="none" strike="noStrike">
                <a:solidFill>
                  <a:schemeClr val="dk1"/>
                </a:solidFill>
                <a:effectLst/>
                <a:uFillTx/>
                <a:latin typeface="Calibri"/>
                <a:ea typeface="宋体"/>
              </a:rPr>
              <a:t>  </a:t>
            </a:r>
            <a:r>
              <a:rPr lang="en-US" sz="1200" b="1" u="none" strike="noStrike">
                <a:solidFill>
                  <a:schemeClr val="accent2"/>
                </a:solidFill>
                <a:effectLst/>
                <a:uFillTx/>
                <a:latin typeface="Calibri"/>
                <a:ea typeface="宋体"/>
              </a:rPr>
              <a:t>HUAWEI</a:t>
            </a:r>
            <a:r>
              <a:rPr lang="en-US" sz="1200" b="1" u="none" strike="noStrike">
                <a:solidFill>
                  <a:schemeClr val="dk1"/>
                </a:solidFill>
                <a:effectLst/>
                <a:uFillTx/>
                <a:latin typeface="Calibri"/>
                <a:ea typeface="宋体"/>
              </a:rPr>
              <a:t> </a:t>
            </a:r>
            <a:r>
              <a:rPr lang="en-US" sz="1200" b="1" u="none" strike="noStrike">
                <a:solidFill>
                  <a:srgbClr val="6A6A6A"/>
                </a:solidFill>
                <a:effectLst/>
                <a:uFillTx/>
                <a:latin typeface="Calibri"/>
                <a:ea typeface="宋体"/>
              </a:rPr>
              <a:t>SWITZERLAND AG</a:t>
            </a:r>
            <a:endParaRPr lang="en-US" sz="1200" b="0" u="none" strike="noStrike">
              <a:solidFill>
                <a:srgbClr val="000000"/>
              </a:solidFill>
              <a:effectLst/>
              <a:uFillTx/>
              <a:latin typeface="Arial"/>
            </a:endParaRPr>
          </a:p>
        </p:txBody>
      </p:sp>
      <p:grpSp>
        <p:nvGrpSpPr>
          <p:cNvPr id="132" name="Group 1"/>
          <p:cNvGrpSpPr/>
          <p:nvPr/>
        </p:nvGrpSpPr>
        <p:grpSpPr>
          <a:xfrm>
            <a:off x="10026720" y="6316200"/>
            <a:ext cx="1728360" cy="400320"/>
            <a:chOff x="10026720" y="6316200"/>
            <a:chExt cx="1728360" cy="400320"/>
          </a:xfrm>
        </p:grpSpPr>
        <p:pic>
          <p:nvPicPr>
            <p:cNvPr id="133" name="Picture 7" descr="E:\01 日常工作\03 品牌规范设计\企业业务视觉规范\投标标书规范\设计文档\大平台相关资料整理\Template A\源文件\HW LOGO副本.png"/>
            <p:cNvPicPr/>
            <p:nvPr/>
          </p:nvPicPr>
          <p:blipFill>
            <a:blip r:embed="rId3"/>
            <a:srcRect t="77188" b="4544"/>
            <a:stretch/>
          </p:blipFill>
          <p:spPr>
            <a:xfrm>
              <a:off x="10611360" y="6445800"/>
              <a:ext cx="1143720" cy="201600"/>
            </a:xfrm>
            <a:prstGeom prst="rect">
              <a:avLst/>
            </a:prstGeom>
            <a:noFill/>
            <a:ln w="0">
              <a:noFill/>
            </a:ln>
          </p:spPr>
        </p:pic>
        <p:pic>
          <p:nvPicPr>
            <p:cNvPr id="134" name="Picture 9" descr="E:\01 日常工作\03 品牌规范设计\企业业务视觉规范\投标标书规范\设计文档\大平台相关资料整理\Template A\源文件\HW LOGO副本.png"/>
            <p:cNvPicPr/>
            <p:nvPr/>
          </p:nvPicPr>
          <p:blipFill>
            <a:blip r:embed="rId3"/>
            <a:srcRect t="2857" b="25084"/>
            <a:stretch/>
          </p:blipFill>
          <p:spPr>
            <a:xfrm>
              <a:off x="10026720" y="6316200"/>
              <a:ext cx="575640" cy="400320"/>
            </a:xfrm>
            <a:prstGeom prst="rect">
              <a:avLst/>
            </a:prstGeom>
            <a:noFill/>
            <a:ln w="0">
              <a:noFill/>
            </a:ln>
          </p:spPr>
        </p:pic>
      </p:grpSp>
      <p:sp>
        <p:nvSpPr>
          <p:cNvPr id="135" name="TextBox 10"/>
          <p:cNvSpPr/>
          <p:nvPr/>
        </p:nvSpPr>
        <p:spPr>
          <a:xfrm>
            <a:off x="152142" y="6407226"/>
            <a:ext cx="464040" cy="3371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fld id="{A5543348-2E59-441B-B09F-6B092ED44E01}" type="slidenum">
              <a:rPr lang="en-US" sz="1600" b="0" u="none" strike="noStrike">
                <a:solidFill>
                  <a:schemeClr val="lt1">
                    <a:lumMod val="75000"/>
                  </a:schemeClr>
                </a:solidFill>
                <a:effectLst/>
                <a:uFillTx/>
                <a:latin typeface="Arial"/>
                <a:ea typeface="宋体"/>
              </a:rPr>
              <a:t>‹#›</a:t>
            </a:fld>
            <a:endParaRPr lang="en-US" sz="1600" b="0" u="none" strike="noStrike">
              <a:solidFill>
                <a:srgbClr val="000000"/>
              </a:solidFill>
              <a:effectLst/>
              <a:uFillTx/>
              <a:latin typeface="Arial"/>
            </a:endParaRPr>
          </a:p>
        </p:txBody>
      </p:sp>
      <p:pic>
        <p:nvPicPr>
          <p:cNvPr id="136" name="Picture 11"/>
          <p:cNvPicPr/>
          <p:nvPr/>
        </p:nvPicPr>
        <p:blipFill>
          <a:blip r:embed="rId4"/>
          <a:stretch/>
        </p:blipFill>
        <p:spPr>
          <a:xfrm>
            <a:off x="0" y="7059498"/>
            <a:ext cx="2252880" cy="287640"/>
          </a:xfrm>
          <a:prstGeom prst="rect">
            <a:avLst/>
          </a:prstGeom>
          <a:noFill/>
          <a:ln w="0">
            <a:noFill/>
          </a:ln>
        </p:spPr>
      </p:pic>
      <p:pic>
        <p:nvPicPr>
          <p:cNvPr id="137" name="Picture 15"/>
          <p:cNvPicPr/>
          <p:nvPr/>
        </p:nvPicPr>
        <p:blipFill>
          <a:blip r:embed="rId5"/>
          <a:stretch/>
        </p:blipFill>
        <p:spPr>
          <a:xfrm>
            <a:off x="7456680" y="7065000"/>
            <a:ext cx="2744280" cy="287640"/>
          </a:xfrm>
          <a:prstGeom prst="rect">
            <a:avLst/>
          </a:prstGeom>
          <a:noFill/>
          <a:ln w="0">
            <a:noFill/>
          </a:ln>
        </p:spPr>
      </p:pic>
      <p:pic>
        <p:nvPicPr>
          <p:cNvPr id="138" name="Picture 2"/>
          <p:cNvPicPr/>
          <p:nvPr/>
        </p:nvPicPr>
        <p:blipFill>
          <a:blip r:embed="rId6"/>
          <a:stretch/>
        </p:blipFill>
        <p:spPr>
          <a:xfrm>
            <a:off x="4687200" y="7059240"/>
            <a:ext cx="2325960" cy="297000"/>
          </a:xfrm>
          <a:prstGeom prst="rect">
            <a:avLst/>
          </a:prstGeom>
          <a:noFill/>
          <a:ln w="0">
            <a:noFill/>
          </a:ln>
        </p:spPr>
      </p:pic>
      <p:pic>
        <p:nvPicPr>
          <p:cNvPr id="139" name="Picture 3"/>
          <p:cNvPicPr/>
          <p:nvPr/>
        </p:nvPicPr>
        <p:blipFill>
          <a:blip r:embed="rId7"/>
          <a:stretch/>
        </p:blipFill>
        <p:spPr>
          <a:xfrm>
            <a:off x="10644480" y="7059240"/>
            <a:ext cx="1547280" cy="293760"/>
          </a:xfrm>
          <a:prstGeom prst="rect">
            <a:avLst/>
          </a:prstGeom>
          <a:noFill/>
          <a:ln w="0">
            <a:noFill/>
          </a:ln>
        </p:spPr>
      </p:pic>
      <p:sp>
        <p:nvSpPr>
          <p:cNvPr id="140" name="PlaceHolder 1"/>
          <p:cNvSpPr>
            <a:spLocks noGrp="1"/>
          </p:cNvSpPr>
          <p:nvPr>
            <p:ph type="title"/>
          </p:nvPr>
        </p:nvSpPr>
        <p:spPr>
          <a:xfrm>
            <a:off x="0" y="0"/>
            <a:ext cx="0" cy="0"/>
          </a:xfrm>
          <a:prstGeom prst="rect">
            <a:avLst/>
          </a:prstGeom>
          <a:noFill/>
          <a:ln w="0">
            <a:noFill/>
          </a:ln>
        </p:spPr>
        <p:txBody>
          <a:bodyPr lIns="90000" tIns="-45000" rIns="90000" bIns="-45000" anchor="t">
            <a:noAutofit/>
          </a:bodyPr>
          <a:lstStyle/>
          <a:p>
            <a:pPr indent="0">
              <a:lnSpc>
                <a:spcPct val="100000"/>
              </a:lnSpc>
              <a:buNone/>
            </a:pPr>
            <a:r>
              <a:rPr lang="en-US" sz="4270" b="1" u="none" strike="noStrike">
                <a:solidFill>
                  <a:srgbClr val="990000"/>
                </a:solidFill>
                <a:effectLst/>
                <a:uFillTx/>
                <a:latin typeface="FrutigerNext LT Medium"/>
                <a:ea typeface="黑体"/>
              </a:rPr>
              <a:t>Click to edit Master title style</a:t>
            </a:r>
            <a:endParaRPr lang="en-US" sz="4270" b="0" u="none" strike="noStrike">
              <a:solidFill>
                <a:schemeClr val="dk1"/>
              </a:solidFill>
              <a:effectLst/>
              <a:uFillTx/>
              <a:latin typeface="Calibri"/>
            </a:endParaRPr>
          </a:p>
        </p:txBody>
      </p:sp>
      <p:sp>
        <p:nvSpPr>
          <p:cNvPr id="141"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marL="457200" indent="-457200">
              <a:lnSpc>
                <a:spcPct val="140000"/>
              </a:lnSpc>
              <a:buClr>
                <a:srgbClr val="777777"/>
              </a:buClr>
              <a:buSzPct val="60000"/>
              <a:buFont typeface="Wingdings" charset="2"/>
              <a:buChar char=""/>
            </a:pPr>
            <a:r>
              <a:rPr lang="en-US" sz="2660" b="1" u="none" strike="noStrike" dirty="0">
                <a:solidFill>
                  <a:schemeClr val="dk1"/>
                </a:solidFill>
                <a:effectLst/>
                <a:uFillTx/>
                <a:latin typeface="FrutigerNext LT Regular"/>
                <a:ea typeface="黑体"/>
              </a:rPr>
              <a:t>Click to edit Master text styles</a:t>
            </a:r>
            <a:endParaRPr lang="en-US" sz="2660" b="1" u="none" strike="noStrike" dirty="0">
              <a:solidFill>
                <a:schemeClr val="dk1"/>
              </a:solidFill>
              <a:effectLst/>
              <a:uFillTx/>
              <a:latin typeface="FrutigerNext LT Regular"/>
            </a:endParaRPr>
          </a:p>
          <a:p>
            <a:pPr marL="990720" lvl="1" indent="-380880">
              <a:lnSpc>
                <a:spcPct val="140000"/>
              </a:lnSpc>
              <a:buClr>
                <a:srgbClr val="000000"/>
              </a:buClr>
              <a:buSzPct val="50000"/>
              <a:buFont typeface="Wingdings" charset="2"/>
              <a:buChar char=""/>
            </a:pPr>
            <a:r>
              <a:rPr lang="en-US" sz="1800" b="0" u="none" strike="noStrike" dirty="0">
                <a:solidFill>
                  <a:schemeClr val="dk1"/>
                </a:solidFill>
                <a:effectLst/>
                <a:uFillTx/>
                <a:latin typeface="FrutigerNext LT Medium"/>
                <a:ea typeface="华文细黑"/>
              </a:rPr>
              <a:t>Second level</a:t>
            </a:r>
            <a:endParaRPr lang="en-US" sz="1800" b="0" u="none" strike="noStrike" dirty="0">
              <a:solidFill>
                <a:schemeClr val="dk1"/>
              </a:solidFill>
              <a:effectLst/>
              <a:uFillTx/>
              <a:latin typeface="FrutigerNext LT Regular"/>
            </a:endParaRPr>
          </a:p>
          <a:p>
            <a:pPr marL="1523880" lvl="2" indent="-304920">
              <a:lnSpc>
                <a:spcPct val="140000"/>
              </a:lnSpc>
              <a:buClr>
                <a:srgbClr val="000000"/>
              </a:buClr>
              <a:buSzPct val="50000"/>
              <a:buFont typeface="Wingdings" charset="2"/>
              <a:buChar char=""/>
            </a:pPr>
            <a:r>
              <a:rPr lang="en-US" sz="2130" b="0" u="none" strike="noStrike" dirty="0">
                <a:solidFill>
                  <a:schemeClr val="dk1"/>
                </a:solidFill>
                <a:effectLst/>
                <a:uFillTx/>
                <a:latin typeface="FrutigerNext LT Regular"/>
                <a:ea typeface="华文细黑"/>
              </a:rPr>
              <a:t>Third level</a:t>
            </a:r>
            <a:endParaRPr lang="en-US" sz="2130" b="0" u="none" strike="noStrike" dirty="0">
              <a:solidFill>
                <a:schemeClr val="dk1"/>
              </a:solidFill>
              <a:effectLst/>
              <a:uFillTx/>
              <a:latin typeface="FrutigerNext LT Regular"/>
            </a:endParaRPr>
          </a:p>
          <a:p>
            <a:pPr marL="2133720" lvl="3" indent="-304920">
              <a:lnSpc>
                <a:spcPct val="140000"/>
              </a:lnSpc>
              <a:buClr>
                <a:srgbClr val="000000"/>
              </a:buClr>
              <a:buFont typeface="Symbol" charset="2"/>
              <a:buChar char=""/>
            </a:pPr>
            <a:r>
              <a:rPr lang="en-US" sz="1870" b="0" u="none" strike="noStrike" dirty="0">
                <a:solidFill>
                  <a:schemeClr val="dk1"/>
                </a:solidFill>
                <a:effectLst/>
                <a:uFillTx/>
                <a:latin typeface="FrutigerNext LT Regular"/>
                <a:ea typeface="华文细黑"/>
              </a:rPr>
              <a:t>Fourth level</a:t>
            </a:r>
            <a:endParaRPr lang="en-US" sz="1870" b="0" u="none" strike="noStrike" dirty="0">
              <a:solidFill>
                <a:schemeClr val="dk1"/>
              </a:solidFill>
              <a:effectLst/>
              <a:uFillTx/>
              <a:latin typeface="FrutigerNext LT Regular"/>
            </a:endParaRPr>
          </a:p>
          <a:p>
            <a:pPr marL="2743200" lvl="4" indent="-304920">
              <a:lnSpc>
                <a:spcPct val="140000"/>
              </a:lnSpc>
              <a:buClr>
                <a:srgbClr val="000000"/>
              </a:buClr>
              <a:buFont typeface="Arial"/>
              <a:buChar char="~"/>
            </a:pPr>
            <a:r>
              <a:rPr lang="en-US" sz="1600" b="0" u="none" strike="noStrike" dirty="0">
                <a:solidFill>
                  <a:schemeClr val="dk1"/>
                </a:solidFill>
                <a:effectLst/>
                <a:uFillTx/>
                <a:latin typeface="FrutigerNext LT Regular"/>
                <a:ea typeface="华文细黑"/>
              </a:rPr>
              <a:t>Fifth level</a:t>
            </a:r>
            <a:endParaRPr lang="en-US" sz="1600" b="0" u="none" strike="noStrike" dirty="0">
              <a:solidFill>
                <a:schemeClr val="dk1"/>
              </a:solidFill>
              <a:effectLst/>
              <a:uFillTx/>
              <a:latin typeface="FrutigerNext LT Regular"/>
            </a:endParaRPr>
          </a:p>
        </p:txBody>
      </p:sp>
      <p:sp>
        <p:nvSpPr>
          <p:cNvPr id="142" name="PlaceHolder 3"/>
          <p:cNvSpPr>
            <a:spLocks noGrp="1"/>
          </p:cNvSpPr>
          <p:nvPr>
            <p:ph type="dt" idx="1"/>
          </p:nvPr>
        </p:nvSpPr>
        <p:spPr>
          <a:xfrm>
            <a:off x="0" y="0"/>
            <a:ext cx="0" cy="0"/>
          </a:xfrm>
          <a:prstGeom prst="rect">
            <a:avLst/>
          </a:prstGeom>
          <a:noFill/>
          <a:ln w="0">
            <a:noFill/>
          </a:ln>
        </p:spPr>
        <p:txBody>
          <a:bodyPr lIns="90000" tIns="-45000" rIns="90000" bIns="-45000" anchor="t">
            <a:noAutofit/>
          </a:bodyPr>
          <a:lstStyle>
            <a:lvl1pPr indent="0">
              <a:lnSpc>
                <a:spcPct val="100000"/>
              </a:lnSpc>
              <a:buNone/>
              <a:defRPr lang="en-US" sz="1400" b="0" u="none" strike="noStrike">
                <a:solidFill>
                  <a:schemeClr val="dk1"/>
                </a:solidFill>
                <a:effectLst/>
                <a:uFillTx/>
                <a:latin typeface="Calibri"/>
                <a:ea typeface="宋体"/>
              </a:defRPr>
            </a:lvl1pPr>
          </a:lstStyle>
          <a:p>
            <a:pPr indent="0">
              <a:lnSpc>
                <a:spcPct val="100000"/>
              </a:lnSpc>
              <a:buNone/>
            </a:pPr>
            <a:r>
              <a:rPr lang="en-US" sz="1400" b="0" u="none" strike="noStrike">
                <a:solidFill>
                  <a:schemeClr val="dk1"/>
                </a:solidFill>
                <a:effectLst/>
                <a:uFillTx/>
                <a:latin typeface="Calibri"/>
                <a:ea typeface="宋体"/>
              </a:rPr>
              <a:t>&lt;date/time&gt;</a:t>
            </a:r>
            <a:endParaRPr lang="en-US" sz="1400" b="0" u="none" strike="noStrike">
              <a:solidFill>
                <a:srgbClr val="000000"/>
              </a:solidFill>
              <a:effectLst/>
              <a:uFillTx/>
              <a:latin typeface="Times New Roman"/>
            </a:endParaRPr>
          </a:p>
        </p:txBody>
      </p:sp>
      <p:sp>
        <p:nvSpPr>
          <p:cNvPr id="143" name="PlaceHolder 4"/>
          <p:cNvSpPr>
            <a:spLocks noGrp="1"/>
          </p:cNvSpPr>
          <p:nvPr>
            <p:ph type="ftr" idx="2"/>
          </p:nvPr>
        </p:nvSpPr>
        <p:spPr>
          <a:xfrm>
            <a:off x="0" y="0"/>
            <a:ext cx="0" cy="0"/>
          </a:xfrm>
          <a:prstGeom prst="rect">
            <a:avLst/>
          </a:prstGeom>
          <a:noFill/>
          <a:ln w="0">
            <a:noFill/>
          </a:ln>
        </p:spPr>
        <p:txBody>
          <a:bodyPr lIns="90000" tIns="-45000" rIns="90000" bIns="-45000" anchor="t">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144" name="PlaceHolder 5"/>
          <p:cNvSpPr>
            <a:spLocks noGrp="1"/>
          </p:cNvSpPr>
          <p:nvPr>
            <p:ph type="sldNum" idx="3"/>
          </p:nvPr>
        </p:nvSpPr>
        <p:spPr>
          <a:xfrm>
            <a:off x="0" y="0"/>
            <a:ext cx="0" cy="0"/>
          </a:xfrm>
          <a:prstGeom prst="rect">
            <a:avLst/>
          </a:prstGeom>
          <a:noFill/>
          <a:ln w="0">
            <a:noFill/>
          </a:ln>
        </p:spPr>
        <p:txBody>
          <a:bodyPr lIns="90000" tIns="-45000" rIns="90000" bIns="-45000" anchor="t">
            <a:noAutofit/>
          </a:bodyPr>
          <a:lstStyle>
            <a:lvl1pPr indent="0">
              <a:lnSpc>
                <a:spcPct val="100000"/>
              </a:lnSpc>
              <a:buNone/>
              <a:defRPr lang="en-US" sz="1400" b="0" u="none" strike="noStrike">
                <a:solidFill>
                  <a:schemeClr val="dk1"/>
                </a:solidFill>
                <a:effectLst/>
                <a:uFillTx/>
                <a:latin typeface="Calibri"/>
                <a:ea typeface="宋体"/>
              </a:defRPr>
            </a:lvl1pPr>
          </a:lstStyle>
          <a:p>
            <a:pPr indent="0">
              <a:lnSpc>
                <a:spcPct val="100000"/>
              </a:lnSpc>
              <a:buNone/>
            </a:pPr>
            <a:fld id="{C04A53BF-3BAF-4948-9DC9-30B646DF814C}" type="slidenum">
              <a:rPr lang="en-US" sz="1400" b="0" u="none" strike="noStrike">
                <a:solidFill>
                  <a:schemeClr val="dk1"/>
                </a:solidFill>
                <a:effectLst/>
                <a:uFillTx/>
                <a:latin typeface="Calibri"/>
                <a:ea typeface="宋体"/>
              </a:rPr>
              <a:t>‹#›</a:t>
            </a:fld>
            <a:endParaRPr lang="en-US" sz="1400" b="0" u="none" strike="noStrike">
              <a:solidFill>
                <a:srgbClr val="000000"/>
              </a:solidFill>
              <a:effectLst/>
              <a:uFillTx/>
              <a:latin typeface="Times New Roman"/>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9.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PlaceHolder 1"/>
          <p:cNvSpPr>
            <a:spLocks noGrp="1"/>
          </p:cNvSpPr>
          <p:nvPr>
            <p:ph type="title"/>
          </p:nvPr>
        </p:nvSpPr>
        <p:spPr>
          <a:xfrm>
            <a:off x="0" y="1438560"/>
            <a:ext cx="12192000" cy="1905120"/>
          </a:xfrm>
          <a:prstGeom prst="rect">
            <a:avLst/>
          </a:prstGeom>
          <a:noFill/>
          <a:ln w="0">
            <a:noFill/>
          </a:ln>
        </p:spPr>
        <p:txBody>
          <a:bodyPr lIns="0" tIns="90000" rIns="0" bIns="90000" numCol="1" spcCol="0" anchor="t">
            <a:noAutofit/>
          </a:bodyPr>
          <a:lstStyle/>
          <a:p>
            <a:pPr indent="0" algn="ctr">
              <a:lnSpc>
                <a:spcPct val="100000"/>
              </a:lnSpc>
              <a:buNone/>
            </a:pPr>
            <a:r>
              <a:rPr lang="en-US" sz="5600" b="1" u="none" strike="noStrike" dirty="0">
                <a:solidFill>
                  <a:schemeClr val="dk1"/>
                </a:solidFill>
                <a:effectLst/>
                <a:uFillTx/>
                <a:latin typeface="Calibri"/>
                <a:ea typeface="Calibri"/>
              </a:rPr>
              <a:t>Bumper: Hinting Instruction Usefulness for Robust Unified Caches</a:t>
            </a:r>
            <a:endParaRPr lang="en-US" sz="5600" b="0" u="none" strike="noStrike" dirty="0">
              <a:solidFill>
                <a:schemeClr val="dk1"/>
              </a:solidFill>
              <a:effectLst/>
              <a:uFillTx/>
              <a:latin typeface="Calibri"/>
            </a:endParaRPr>
          </a:p>
        </p:txBody>
      </p:sp>
      <p:sp>
        <p:nvSpPr>
          <p:cNvPr id="152" name="PlaceHolder 2"/>
          <p:cNvSpPr>
            <a:spLocks noGrp="1"/>
          </p:cNvSpPr>
          <p:nvPr>
            <p:ph/>
          </p:nvPr>
        </p:nvSpPr>
        <p:spPr>
          <a:xfrm>
            <a:off x="-1" y="4064000"/>
            <a:ext cx="12191999" cy="1441120"/>
          </a:xfrm>
          <a:prstGeom prst="rect">
            <a:avLst/>
          </a:prstGeom>
          <a:noFill/>
          <a:ln w="0">
            <a:noFill/>
          </a:ln>
        </p:spPr>
        <p:txBody>
          <a:bodyPr lIns="0" tIns="45000" rIns="0" bIns="45000" anchor="t">
            <a:noAutofit/>
          </a:bodyPr>
          <a:lstStyle/>
          <a:p>
            <a:pPr indent="0" algn="ctr">
              <a:lnSpc>
                <a:spcPct val="140000"/>
              </a:lnSpc>
              <a:buNone/>
              <a:tabLst>
                <a:tab pos="0" algn="l"/>
              </a:tabLst>
            </a:pPr>
            <a:r>
              <a:rPr lang="en-US" sz="2100" b="0" u="none" strike="noStrike" dirty="0">
                <a:solidFill>
                  <a:srgbClr val="191919"/>
                </a:solidFill>
                <a:effectLst/>
                <a:uFillTx/>
                <a:latin typeface="Calibri" panose="020F0502020204030204" pitchFamily="34" charset="0"/>
                <a:ea typeface="Calibri" panose="020F0502020204030204" pitchFamily="34" charset="0"/>
                <a:cs typeface="Calibri" panose="020F0502020204030204" pitchFamily="34" charset="0"/>
              </a:rPr>
              <a:t>Georgios Vavouliotis</a:t>
            </a:r>
            <a:r>
              <a:rPr lang="en-CH" sz="2100" b="0" u="none" strike="noStrike" baseline="30000"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a:t>
            </a:r>
            <a:r>
              <a:rPr lang="en-US" sz="2100" b="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 Tom Rollet</a:t>
            </a:r>
            <a:r>
              <a:rPr lang="en-CH" sz="2100" b="0" u="none" strike="noStrike" baseline="30000"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a:t>
            </a:r>
            <a:r>
              <a:rPr lang="en-US" sz="2100" b="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 Davide Basilio Bartolini</a:t>
            </a:r>
            <a:r>
              <a:rPr lang="en-CH" sz="2100" b="0" u="none" strike="noStrike" baseline="30000"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a:t>
            </a:r>
            <a:r>
              <a:rPr lang="en-US" sz="2100" b="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 Boris Grot</a:t>
            </a:r>
            <a:r>
              <a:rPr lang="en-CH" sz="2100" b="0" u="none" strike="noStrike" baseline="30000"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 †‡</a:t>
            </a:r>
            <a:r>
              <a:rPr lang="en-US" sz="2100" b="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 Leeor Peled</a:t>
            </a:r>
            <a:r>
              <a:rPr lang="en-CH" sz="2100" b="0" u="none" strike="noStrike" baseline="30000"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 † </a:t>
            </a:r>
            <a:r>
              <a:rPr lang="en-US" sz="2100" b="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 Yang </a:t>
            </a:r>
            <a:r>
              <a:rPr lang="en-US" sz="2100" b="0" u="none" strike="noStrike" dirty="0" err="1">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Lixia</a:t>
            </a:r>
            <a:r>
              <a:rPr lang="en-CH" sz="2100" b="0" u="none" strike="noStrike" baseline="30000"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a:t>
            </a:r>
            <a:endPar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endParaRPr>
          </a:p>
          <a:p>
            <a:pPr indent="0" algn="ctr">
              <a:lnSpc>
                <a:spcPct val="140000"/>
              </a:lnSpc>
              <a:buNone/>
              <a:tabLst>
                <a:tab pos="0" algn="l"/>
              </a:tabLst>
            </a:pPr>
            <a:r>
              <a:rPr lang="en-CH" sz="2100" b="0" u="none" strike="noStrike" baseline="30000" dirty="0">
                <a:solidFill>
                  <a:schemeClr val="dk1">
                    <a:lumMod val="75000"/>
                    <a:lumOff val="25000"/>
                  </a:schemeClr>
                </a:solidFill>
                <a:effectLst/>
                <a:uFillTx/>
                <a:latin typeface="Calibri" panose="020F0502020204030204" pitchFamily="34" charset="0"/>
                <a:ea typeface="Calibri" panose="020F0502020204030204" pitchFamily="34" charset="0"/>
                <a:cs typeface="Calibri" panose="020F0502020204030204" pitchFamily="34" charset="0"/>
              </a:rPr>
              <a:t>† </a:t>
            </a:r>
            <a:r>
              <a:rPr lang="en-US" sz="2100" b="0" u="none" strike="noStrike" dirty="0">
                <a:solidFill>
                  <a:schemeClr val="dk1">
                    <a:lumMod val="75000"/>
                    <a:lumOff val="25000"/>
                  </a:schemeClr>
                </a:solidFill>
                <a:effectLst/>
                <a:uFillTx/>
                <a:latin typeface="Calibri" panose="020F0502020204030204" pitchFamily="34" charset="0"/>
                <a:ea typeface="Calibri" panose="020F0502020204030204" pitchFamily="34" charset="0"/>
                <a:cs typeface="Calibri" panose="020F0502020204030204" pitchFamily="34" charset="0"/>
              </a:rPr>
              <a:t>Huawei   </a:t>
            </a:r>
            <a:r>
              <a:rPr lang="en-CH" sz="2100" b="0" u="none" strike="noStrike" baseline="30000" dirty="0">
                <a:solidFill>
                  <a:schemeClr val="dk1">
                    <a:lumMod val="75000"/>
                    <a:lumOff val="25000"/>
                  </a:schemeClr>
                </a:solidFill>
                <a:effectLst/>
                <a:uFillTx/>
                <a:latin typeface="Calibri" panose="020F0502020204030204" pitchFamily="34" charset="0"/>
                <a:ea typeface="Calibri" panose="020F0502020204030204" pitchFamily="34" charset="0"/>
                <a:cs typeface="Calibri" panose="020F0502020204030204" pitchFamily="34" charset="0"/>
              </a:rPr>
              <a:t>‡ </a:t>
            </a:r>
            <a:r>
              <a:rPr lang="en-US" sz="2100" b="0" u="none" strike="noStrike" dirty="0">
                <a:solidFill>
                  <a:schemeClr val="dk1">
                    <a:lumMod val="75000"/>
                    <a:lumOff val="25000"/>
                  </a:schemeClr>
                </a:solidFill>
                <a:effectLst/>
                <a:uFillTx/>
                <a:latin typeface="Calibri" panose="020F0502020204030204" pitchFamily="34" charset="0"/>
                <a:ea typeface="Calibri" panose="020F0502020204030204" pitchFamily="34" charset="0"/>
                <a:cs typeface="Calibri" panose="020F0502020204030204" pitchFamily="34" charset="0"/>
              </a:rPr>
              <a:t>University of Edinburgh</a:t>
            </a:r>
            <a:endPar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endParaRPr>
          </a:p>
        </p:txBody>
      </p:sp>
      <p:sp>
        <p:nvSpPr>
          <p:cNvPr id="153" name="Text Placeholder 5"/>
          <p:cNvSpPr/>
          <p:nvPr/>
        </p:nvSpPr>
        <p:spPr>
          <a:xfrm>
            <a:off x="-1" y="5835600"/>
            <a:ext cx="12192001" cy="619560"/>
          </a:xfrm>
          <a:prstGeom prst="rect">
            <a:avLst/>
          </a:prstGeom>
          <a:noFill/>
          <a:ln w="0">
            <a:noFill/>
          </a:ln>
        </p:spPr>
        <p:style>
          <a:lnRef idx="0">
            <a:scrgbClr r="0" g="0" b="0"/>
          </a:lnRef>
          <a:fillRef idx="0">
            <a:scrgbClr r="0" g="0" b="0"/>
          </a:fillRef>
          <a:effectRef idx="0">
            <a:scrgbClr r="0" g="0" b="0"/>
          </a:effectRef>
          <a:fontRef idx="minor"/>
        </p:style>
        <p:txBody>
          <a:bodyPr lIns="0" tIns="45000" rIns="0" bIns="45000" anchor="t">
            <a:noAutofit/>
          </a:bodyPr>
          <a:lstStyle/>
          <a:p>
            <a:pPr algn="ctr">
              <a:lnSpc>
                <a:spcPct val="140000"/>
              </a:lnSpc>
              <a:tabLst>
                <a:tab pos="0" algn="l"/>
              </a:tabLst>
            </a:pPr>
            <a:r>
              <a:rPr lang="en-US" sz="2000" b="0" u="none" strike="noStrike" dirty="0">
                <a:solidFill>
                  <a:schemeClr val="dk1">
                    <a:lumMod val="75000"/>
                    <a:lumOff val="25000"/>
                  </a:schemeClr>
                </a:solidFill>
                <a:effectLst/>
                <a:uFillTx/>
                <a:latin typeface="Calibri"/>
                <a:ea typeface="Calibri"/>
              </a:rPr>
              <a:t>ISCA, 1</a:t>
            </a:r>
            <a:r>
              <a:rPr lang="en-US" sz="2000" b="0" u="none" strike="noStrike" baseline="30000" dirty="0">
                <a:solidFill>
                  <a:schemeClr val="dk1">
                    <a:lumMod val="75000"/>
                    <a:lumOff val="25000"/>
                  </a:schemeClr>
                </a:solidFill>
                <a:effectLst/>
                <a:uFillTx/>
                <a:latin typeface="Calibri"/>
                <a:ea typeface="Calibri"/>
              </a:rPr>
              <a:t>st</a:t>
            </a:r>
            <a:r>
              <a:rPr lang="en-US" sz="2000" b="0" u="none" strike="noStrike" dirty="0">
                <a:solidFill>
                  <a:schemeClr val="dk1">
                    <a:lumMod val="75000"/>
                    <a:lumOff val="25000"/>
                  </a:schemeClr>
                </a:solidFill>
                <a:effectLst/>
                <a:uFillTx/>
                <a:latin typeface="Calibri"/>
                <a:ea typeface="Calibri"/>
              </a:rPr>
              <a:t> July 2026, Raleigh, USA</a:t>
            </a:r>
            <a:endParaRPr lang="en-US" sz="2000" b="0" u="none" strike="noStrike" dirty="0">
              <a:solidFill>
                <a:srgbClr val="000000"/>
              </a:solidFill>
              <a:effectLst/>
              <a:uFillTx/>
              <a:latin typeface="Arial"/>
            </a:endParaRPr>
          </a:p>
        </p:txBody>
      </p:sp>
    </p:spTree>
  </p:cSld>
  <p:clrMapOvr>
    <a:masterClrMapping/>
  </p:clrMapOvr>
  <mc:AlternateContent xmlns:mc="http://schemas.openxmlformats.org/markup-compatibility/2006" xmlns:p14="http://schemas.microsoft.com/office/powerpoint/2010/main">
    <mc:Choice Requires="p14">
      <p:transition p14:dur="10" advTm="8000"/>
    </mc:Choice>
    <mc:Fallback xmlns="" xmlns:p15="http://schemas.microsoft.com/office/powerpoint/2012/main">
      <p:transition advTm="8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PlaceHolder 1"/>
          <p:cNvSpPr>
            <a:spLocks noGrp="1"/>
          </p:cNvSpPr>
          <p:nvPr>
            <p:ph type="title"/>
          </p:nvPr>
        </p:nvSpPr>
        <p:spPr>
          <a:xfrm>
            <a:off x="1007640" y="473400"/>
            <a:ext cx="10176480" cy="871200"/>
          </a:xfrm>
          <a:prstGeom prst="rect">
            <a:avLst/>
          </a:prstGeom>
          <a:noFill/>
          <a:ln w="0">
            <a:noFill/>
          </a:ln>
        </p:spPr>
        <p:txBody>
          <a:bodyPr lIns="90000" tIns="45000" rIns="90000" bIns="45000" anchor="t">
            <a:noAutofit/>
          </a:bodyPr>
          <a:lstStyle/>
          <a:p>
            <a:pPr indent="0">
              <a:lnSpc>
                <a:spcPct val="100000"/>
              </a:lnSpc>
              <a:buNone/>
            </a:pPr>
            <a:r>
              <a:rPr lang="en-US" sz="4000" b="1" u="none" strike="noStrike">
                <a:solidFill>
                  <a:srgbClr val="990000"/>
                </a:solidFill>
                <a:effectLst/>
                <a:uFillTx/>
                <a:latin typeface="FrutigerNext LT Medium"/>
                <a:ea typeface="黑体"/>
              </a:rPr>
              <a:t>Mobile workloads and CPU microarchitecture</a:t>
            </a:r>
            <a:endParaRPr lang="en-US" sz="4000" b="0" u="none" strike="noStrike">
              <a:solidFill>
                <a:schemeClr val="dk1"/>
              </a:solidFill>
              <a:effectLst/>
              <a:uFillTx/>
              <a:latin typeface="Calibri"/>
            </a:endParaRPr>
          </a:p>
        </p:txBody>
      </p:sp>
      <p:sp>
        <p:nvSpPr>
          <p:cNvPr id="161" name="TextBox 10"/>
          <p:cNvSpPr/>
          <p:nvPr/>
        </p:nvSpPr>
        <p:spPr>
          <a:xfrm>
            <a:off x="1045264" y="1398809"/>
            <a:ext cx="8257485" cy="1706706"/>
          </a:xfrm>
          <a:prstGeom prst="rect">
            <a:avLst/>
          </a:prstGeom>
          <a:solidFill>
            <a:schemeClr val="bg1">
              <a:lumMod val="95000"/>
            </a:schemeClr>
          </a:solid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285750" indent="-285750">
              <a:buFont typeface="Arial" panose="020B0604020202020204" pitchFamily="34" charset="0"/>
              <a:buChar char="•"/>
            </a:pPr>
            <a:r>
              <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50× more mobile CPUs than server CPUs are produced every year</a:t>
            </a:r>
            <a:br>
              <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br>
            <a:endPar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285750" indent="-285750" algn="just">
              <a:lnSpc>
                <a:spcPct val="100000"/>
              </a:lnSpc>
              <a:buFont typeface="Arial" panose="020B0604020202020204" pitchFamily="34" charset="0"/>
              <a:buChar char="•"/>
            </a:pPr>
            <a:r>
              <a:rPr lang="en-US" sz="2100" b="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Large variety of </a:t>
            </a:r>
            <a:r>
              <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mobile workloads</a:t>
            </a:r>
            <a:endPar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742950" lvl="1" indent="-285750" algn="just">
              <a:buFont typeface="Arial" panose="020B0604020202020204" pitchFamily="34" charset="0"/>
              <a:buChar char="•"/>
            </a:pP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rPr>
              <a:t>C</a:t>
            </a:r>
            <a:r>
              <a:rPr lang="en-US" sz="2100" b="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hat app, video app, search engine, messaging app, games</a:t>
            </a:r>
            <a:endPar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742950" lvl="1" indent="-285750" algn="just">
              <a:buFont typeface="Arial" panose="020B0604020202020204" pitchFamily="34" charset="0"/>
              <a:buChar char="•"/>
            </a:pPr>
            <a:r>
              <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rPr>
              <a:t>M</a:t>
            </a:r>
            <a:r>
              <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egabytes</a:t>
            </a:r>
            <a:r>
              <a:rPr lang="en-US" sz="21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 of </a:t>
            </a:r>
            <a:r>
              <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hot code </a:t>
            </a:r>
            <a:r>
              <a:rPr lang="en-US" sz="21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and </a:t>
            </a:r>
            <a:r>
              <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hot data</a:t>
            </a:r>
            <a:endParaRPr lang="en-US" sz="2100" b="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endParaRPr>
          </a:p>
        </p:txBody>
      </p:sp>
      <p:pic>
        <p:nvPicPr>
          <p:cNvPr id="1026" name="Picture 2" descr="Top 28 Chinese Apps You Must Download in 2024 | FluentU Mandarin Chinese">
            <a:extLst>
              <a:ext uri="{FF2B5EF4-FFF2-40B4-BE49-F238E27FC236}">
                <a16:creationId xmlns:a16="http://schemas.microsoft.com/office/drawing/2014/main" id="{ADFB1C26-A9B1-4E6B-9C1A-F17018AC33C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82580" y="1335637"/>
            <a:ext cx="2692668" cy="17973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308772D3-5871-4ADF-A45B-5FB65DD03BB6}"/>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247" t="11611" r="10794"/>
          <a:stretch/>
        </p:blipFill>
        <p:spPr bwMode="auto">
          <a:xfrm>
            <a:off x="9470946" y="3250372"/>
            <a:ext cx="2492077" cy="300527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0">
            <a:extLst>
              <a:ext uri="{FF2B5EF4-FFF2-40B4-BE49-F238E27FC236}">
                <a16:creationId xmlns:a16="http://schemas.microsoft.com/office/drawing/2014/main" id="{E737F765-32E9-4917-BAF6-594177EC6B01}"/>
              </a:ext>
            </a:extLst>
          </p:cNvPr>
          <p:cNvSpPr/>
          <p:nvPr/>
        </p:nvSpPr>
        <p:spPr>
          <a:xfrm>
            <a:off x="1045266" y="3483209"/>
            <a:ext cx="8257484" cy="2353037"/>
          </a:xfrm>
          <a:prstGeom prst="rect">
            <a:avLst/>
          </a:prstGeom>
          <a:solidFill>
            <a:srgbClr val="DDF6FF"/>
          </a:solid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just">
              <a:lnSpc>
                <a:spcPct val="100000"/>
              </a:lnSpc>
              <a:buClr>
                <a:srgbClr val="000000"/>
              </a:buClr>
            </a:pP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rPr>
              <a:t>Our objectives: </a:t>
            </a:r>
          </a:p>
          <a:p>
            <a:pPr marL="342900" indent="-342900" algn="just">
              <a:lnSpc>
                <a:spcPct val="100000"/>
              </a:lnSpc>
              <a:buClr>
                <a:srgbClr val="000000"/>
              </a:buClr>
              <a:buFont typeface="Arial" panose="020B0604020202020204" pitchFamily="34" charset="0"/>
              <a:buChar char="•"/>
            </a:pP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rPr>
              <a:t>Analyze </a:t>
            </a:r>
            <a:r>
              <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real-world mobile workloads</a:t>
            </a:r>
            <a:endParaRPr lang="en-US" sz="2100" b="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endParaRPr>
          </a:p>
          <a:p>
            <a:pPr marL="800100" lvl="1" indent="-342900" algn="just">
              <a:buClr>
                <a:srgbClr val="000000"/>
              </a:buClr>
              <a:buFont typeface="Arial" panose="020B0604020202020204" pitchFamily="34" charset="0"/>
              <a:buChar char="•"/>
            </a:pPr>
            <a:r>
              <a:rPr lang="en-US" sz="2100" b="1" dirty="0">
                <a:latin typeface="Calibri" panose="020F0502020204030204" pitchFamily="34" charset="0"/>
                <a:ea typeface="Calibri" panose="020F0502020204030204" pitchFamily="34" charset="0"/>
                <a:cs typeface="Calibri" panose="020F0502020204030204" pitchFamily="34" charset="0"/>
              </a:rPr>
              <a:t>Simulate mobile CPU representative of modern chips </a:t>
            </a:r>
            <a:r>
              <a:rPr lang="en-US" sz="21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(Huawei Kirin series, Qualcomm </a:t>
            </a:r>
            <a:r>
              <a:rPr lang="en-US" sz="2100" u="none" strike="noStrike" dirty="0" err="1">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Oryon</a:t>
            </a:r>
            <a:r>
              <a:rPr lang="en-US" sz="21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 series, Apple A/M series)</a:t>
            </a:r>
            <a:r>
              <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 </a:t>
            </a:r>
          </a:p>
          <a:p>
            <a:pPr marL="800100" lvl="1" indent="-342900" algn="just">
              <a:buClr>
                <a:srgbClr val="000000"/>
              </a:buClr>
              <a:buFont typeface="Arial" panose="020B0604020202020204" pitchFamily="34" charset="0"/>
              <a:buChar char="•"/>
            </a:pPr>
            <a:r>
              <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Industry-grade simulator</a:t>
            </a:r>
            <a:r>
              <a:rPr lang="en-US" sz="2100" b="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 </a:t>
            </a:r>
          </a:p>
          <a:p>
            <a:pPr marL="342900" indent="-342900" algn="just">
              <a:buClr>
                <a:srgbClr val="000000"/>
              </a:buClr>
              <a:buFont typeface="Arial" panose="020B0604020202020204" pitchFamily="34" charset="0"/>
              <a:buChar char="•"/>
            </a:pP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rPr>
              <a:t>Propose new </a:t>
            </a:r>
            <a:r>
              <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rPr>
              <a:t>microarchitectural scheme </a:t>
            </a: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rPr>
              <a:t>that improves performance of </a:t>
            </a:r>
            <a:r>
              <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rPr>
              <a:t>modern mobile applications </a:t>
            </a:r>
            <a:endParaRPr lang="en-US" sz="21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02756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PlaceHolder 1"/>
          <p:cNvSpPr>
            <a:spLocks noGrp="1"/>
          </p:cNvSpPr>
          <p:nvPr>
            <p:ph type="title"/>
          </p:nvPr>
        </p:nvSpPr>
        <p:spPr>
          <a:xfrm>
            <a:off x="1007640" y="473400"/>
            <a:ext cx="10176480" cy="871200"/>
          </a:xfrm>
          <a:prstGeom prst="rect">
            <a:avLst/>
          </a:prstGeom>
          <a:noFill/>
          <a:ln w="0">
            <a:noFill/>
          </a:ln>
        </p:spPr>
        <p:txBody>
          <a:bodyPr lIns="90000" tIns="45000" rIns="90000" bIns="45000" anchor="t">
            <a:noAutofit/>
          </a:bodyPr>
          <a:lstStyle/>
          <a:p>
            <a:pPr indent="0">
              <a:lnSpc>
                <a:spcPct val="100000"/>
              </a:lnSpc>
              <a:buNone/>
            </a:pPr>
            <a:r>
              <a:rPr lang="en-US" sz="4000" b="1" u="none" strike="noStrike" dirty="0">
                <a:solidFill>
                  <a:srgbClr val="990000"/>
                </a:solidFill>
                <a:effectLst/>
                <a:uFillTx/>
                <a:latin typeface="Calibri" panose="020F0502020204030204" pitchFamily="34" charset="0"/>
                <a:ea typeface="Calibri" panose="020F0502020204030204" pitchFamily="34" charset="0"/>
                <a:cs typeface="Calibri" panose="020F0502020204030204" pitchFamily="34" charset="0"/>
              </a:rPr>
              <a:t>Mobile workloads bottlenecks</a:t>
            </a:r>
            <a:endParaRPr lang="en-US" sz="4000" b="0" u="none" strike="noStrike" dirty="0">
              <a:solidFill>
                <a:schemeClr val="dk1"/>
              </a:solidFill>
              <a:effectLst/>
              <a:uFillTx/>
              <a:latin typeface="Calibri"/>
            </a:endParaRPr>
          </a:p>
        </p:txBody>
      </p:sp>
      <p:pic>
        <p:nvPicPr>
          <p:cNvPr id="7" name="Picture 6">
            <a:extLst>
              <a:ext uri="{FF2B5EF4-FFF2-40B4-BE49-F238E27FC236}">
                <a16:creationId xmlns:a16="http://schemas.microsoft.com/office/drawing/2014/main" id="{4CE93227-F5CE-4D41-BC6D-852715A7B2A1}"/>
              </a:ext>
            </a:extLst>
          </p:cNvPr>
          <p:cNvPicPr>
            <a:picLocks noChangeAspect="1"/>
          </p:cNvPicPr>
          <p:nvPr/>
        </p:nvPicPr>
        <p:blipFill>
          <a:blip r:embed="rId3"/>
          <a:stretch>
            <a:fillRect/>
          </a:stretch>
        </p:blipFill>
        <p:spPr>
          <a:xfrm>
            <a:off x="1914086" y="4107636"/>
            <a:ext cx="8363582" cy="1722898"/>
          </a:xfrm>
          <a:prstGeom prst="rect">
            <a:avLst/>
          </a:prstGeom>
        </p:spPr>
      </p:pic>
      <p:sp>
        <p:nvSpPr>
          <p:cNvPr id="12" name="TextBox 11">
            <a:extLst>
              <a:ext uri="{FF2B5EF4-FFF2-40B4-BE49-F238E27FC236}">
                <a16:creationId xmlns:a16="http://schemas.microsoft.com/office/drawing/2014/main" id="{945192BE-9B6B-4C71-B82D-FB05A738FD88}"/>
              </a:ext>
            </a:extLst>
          </p:cNvPr>
          <p:cNvSpPr txBox="1"/>
          <p:nvPr/>
        </p:nvSpPr>
        <p:spPr>
          <a:xfrm>
            <a:off x="1914085" y="5924050"/>
            <a:ext cx="8363581" cy="1061829"/>
          </a:xfrm>
          <a:prstGeom prst="rect">
            <a:avLst/>
          </a:prstGeom>
          <a:noFill/>
        </p:spPr>
        <p:txBody>
          <a:bodyPr wrap="square">
            <a:spAutoFit/>
          </a:bodyPr>
          <a:lstStyle/>
          <a:p>
            <a:pPr marL="342900" indent="-342900">
              <a:buFont typeface="Arial" panose="020B0604020202020204" pitchFamily="34" charset="0"/>
              <a:buChar char="•"/>
            </a:pPr>
            <a:r>
              <a:rPr lang="en-US" sz="2100" b="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The </a:t>
            </a:r>
            <a:r>
              <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biggest bottleneck </a:t>
            </a:r>
            <a:r>
              <a:rPr lang="en-US" sz="2100" b="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of mobile workloads is the frontend</a:t>
            </a:r>
          </a:p>
          <a:p>
            <a:pPr marL="342900" indent="-342900">
              <a:buFont typeface="Arial" panose="020B0604020202020204" pitchFamily="34" charset="0"/>
              <a:buChar char="•"/>
            </a:pPr>
            <a:r>
              <a:rPr lang="en-US" sz="2100" b="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The frontend does not deliver instructions fast enough to the backend</a:t>
            </a:r>
          </a:p>
          <a:p>
            <a:pPr marL="342900" indent="-342900">
              <a:buFont typeface="Arial" panose="020B0604020202020204" pitchFamily="34" charset="0"/>
              <a:buChar char="•"/>
            </a:pPr>
            <a:endParaRPr lang="en-US" sz="2100" b="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A3AD371B-F448-4167-89A4-10E9CE4E7295}"/>
              </a:ext>
            </a:extLst>
          </p:cNvPr>
          <p:cNvSpPr txBox="1"/>
          <p:nvPr/>
        </p:nvSpPr>
        <p:spPr>
          <a:xfrm>
            <a:off x="1007640" y="1344600"/>
            <a:ext cx="4027263" cy="1061829"/>
          </a:xfrm>
          <a:prstGeom prst="rect">
            <a:avLst/>
          </a:prstGeom>
          <a:noFill/>
          <a:ln w="19050">
            <a:solidFill>
              <a:schemeClr val="tx1"/>
            </a:solidFill>
          </a:ln>
        </p:spPr>
        <p:txBody>
          <a:bodyPr wrap="square" rtlCol="0">
            <a:spAutoFit/>
          </a:bodyPr>
          <a:lstStyle/>
          <a:p>
            <a:pPr algn="just"/>
            <a:r>
              <a:rPr lang="en-US" sz="2100" dirty="0">
                <a:latin typeface="Calibri" panose="020F0502020204030204" pitchFamily="34" charset="0"/>
                <a:ea typeface="Calibri" panose="020F0502020204030204" pitchFamily="34" charset="0"/>
                <a:cs typeface="Calibri" panose="020F0502020204030204" pitchFamily="34" charset="0"/>
              </a:rPr>
              <a:t>12 real-world mobile workloads</a:t>
            </a:r>
          </a:p>
          <a:p>
            <a:pPr marL="285750" indent="-285750" algn="just">
              <a:buFont typeface="Arial" panose="020B0604020202020204" pitchFamily="34" charset="0"/>
              <a:buChar char="•"/>
            </a:pPr>
            <a:r>
              <a:rPr lang="en-US" sz="2100" dirty="0">
                <a:solidFill>
                  <a:schemeClr val="accent2"/>
                </a:solidFill>
                <a:latin typeface="Calibri" panose="020F0502020204030204" pitchFamily="34" charset="0"/>
                <a:ea typeface="Calibri" panose="020F0502020204030204" pitchFamily="34" charset="0"/>
                <a:cs typeface="Calibri" panose="020F0502020204030204" pitchFamily="34" charset="0"/>
              </a:rPr>
              <a:t>0.5 - 2.5MB instruction footprint</a:t>
            </a:r>
          </a:p>
          <a:p>
            <a:pPr marL="285750" indent="-285750" algn="just">
              <a:buFont typeface="Arial" panose="020B0604020202020204" pitchFamily="34" charset="0"/>
              <a:buChar char="•"/>
            </a:pPr>
            <a:r>
              <a:rPr lang="en-US" sz="2100" dirty="0">
                <a:latin typeface="Calibri" panose="020F0502020204030204" pitchFamily="34" charset="0"/>
                <a:ea typeface="Calibri" panose="020F0502020204030204" pitchFamily="34" charset="0"/>
                <a:cs typeface="Calibri" panose="020F0502020204030204" pitchFamily="34" charset="0"/>
              </a:rPr>
              <a:t>2 - 15MB data foot print</a:t>
            </a:r>
          </a:p>
        </p:txBody>
      </p:sp>
      <p:graphicFrame>
        <p:nvGraphicFramePr>
          <p:cNvPr id="13" name="Table 3">
            <a:extLst>
              <a:ext uri="{FF2B5EF4-FFF2-40B4-BE49-F238E27FC236}">
                <a16:creationId xmlns:a16="http://schemas.microsoft.com/office/drawing/2014/main" id="{182DD6D3-E598-4C5D-A178-9B4F47622F3E}"/>
              </a:ext>
            </a:extLst>
          </p:cNvPr>
          <p:cNvGraphicFramePr/>
          <p:nvPr>
            <p:extLst>
              <p:ext uri="{D42A27DB-BD31-4B8C-83A1-F6EECF244321}">
                <p14:modId xmlns:p14="http://schemas.microsoft.com/office/powerpoint/2010/main" val="1702016973"/>
              </p:ext>
            </p:extLst>
          </p:nvPr>
        </p:nvGraphicFramePr>
        <p:xfrm>
          <a:off x="5162550" y="1344600"/>
          <a:ext cx="6256867" cy="1798320"/>
        </p:xfrm>
        <a:graphic>
          <a:graphicData uri="http://schemas.openxmlformats.org/drawingml/2006/table">
            <a:tbl>
              <a:tblPr>
                <a:tableStyleId>{BDBED569-4797-4DF1-A0F4-6AAB3CD982D8}</a:tableStyleId>
              </a:tblPr>
              <a:tblGrid>
                <a:gridCol w="1168400">
                  <a:extLst>
                    <a:ext uri="{9D8B030D-6E8A-4147-A177-3AD203B41FA5}">
                      <a16:colId xmlns:a16="http://schemas.microsoft.com/office/drawing/2014/main" val="20000"/>
                    </a:ext>
                  </a:extLst>
                </a:gridCol>
                <a:gridCol w="5088467">
                  <a:extLst>
                    <a:ext uri="{9D8B030D-6E8A-4147-A177-3AD203B41FA5}">
                      <a16:colId xmlns:a16="http://schemas.microsoft.com/office/drawing/2014/main" val="20001"/>
                    </a:ext>
                  </a:extLst>
                </a:gridCol>
              </a:tblGrid>
              <a:tr h="393348">
                <a:tc>
                  <a:txBody>
                    <a:bodyPr/>
                    <a:lstStyle/>
                    <a:p>
                      <a:pPr defTabSz="1219320">
                        <a:lnSpc>
                          <a:spcPct val="100000"/>
                        </a:lnSpc>
                      </a:pPr>
                      <a:r>
                        <a:rPr lang="en-US" sz="2000" b="0" u="none" strike="noStrike" dirty="0">
                          <a:solidFill>
                            <a:schemeClr val="dk1"/>
                          </a:solidFill>
                          <a:effectLst/>
                          <a:uFillTx/>
                        </a:rPr>
                        <a:t>Frontend</a:t>
                      </a:r>
                      <a:endParaRPr lang="en-US" sz="2000" b="0" u="none" strike="noStrike" dirty="0">
                        <a:solidFill>
                          <a:srgbClr val="000000"/>
                        </a:solidFill>
                        <a:effectLst/>
                        <a:uFillTx/>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defTabSz="1219320">
                        <a:lnSpc>
                          <a:spcPct val="100000"/>
                        </a:lnSpc>
                      </a:pPr>
                      <a:r>
                        <a:rPr lang="en-US" sz="2000" b="1" u="none" strike="noStrike" dirty="0">
                          <a:solidFill>
                            <a:schemeClr val="dk1"/>
                          </a:solidFill>
                          <a:effectLst/>
                          <a:uFillTx/>
                        </a:rPr>
                        <a:t>192KB L1I</a:t>
                      </a:r>
                      <a:r>
                        <a:rPr lang="en-US" sz="2000" b="0" u="none" strike="noStrike" dirty="0">
                          <a:solidFill>
                            <a:schemeClr val="dk1"/>
                          </a:solidFill>
                          <a:effectLst/>
                          <a:uFillTx/>
                        </a:rPr>
                        <a:t>, 32-entry FTQ, 16-wide fetch, 16K-entry last-level BTB</a:t>
                      </a:r>
                      <a:endParaRPr lang="en-US" sz="2000" b="0" u="none" strike="noStrike" dirty="0">
                        <a:solidFill>
                          <a:srgbClr val="000000"/>
                        </a:solidFill>
                        <a:effectLst/>
                        <a:uFillTx/>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000"/>
                  </a:ext>
                </a:extLst>
              </a:tr>
              <a:tr h="385560">
                <a:tc>
                  <a:txBody>
                    <a:bodyPr/>
                    <a:lstStyle/>
                    <a:p>
                      <a:pPr defTabSz="1219320">
                        <a:lnSpc>
                          <a:spcPct val="100000"/>
                        </a:lnSpc>
                      </a:pPr>
                      <a:r>
                        <a:rPr lang="en-US" sz="2000" b="0" u="none" strike="noStrike">
                          <a:solidFill>
                            <a:schemeClr val="dk1"/>
                          </a:solidFill>
                          <a:effectLst/>
                          <a:uFillTx/>
                        </a:rPr>
                        <a:t>Backend</a:t>
                      </a:r>
                      <a:endParaRPr lang="en-US" sz="2000" b="0" u="none" strike="noStrike">
                        <a:solidFill>
                          <a:srgbClr val="000000"/>
                        </a:solidFill>
                        <a:effectLst/>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defTabSz="1219320">
                        <a:lnSpc>
                          <a:spcPct val="100000"/>
                        </a:lnSpc>
                      </a:pPr>
                      <a:r>
                        <a:rPr lang="en-US" sz="2000" b="0" u="none" strike="noStrike" dirty="0">
                          <a:solidFill>
                            <a:schemeClr val="dk1"/>
                          </a:solidFill>
                          <a:effectLst/>
                          <a:uFillTx/>
                        </a:rPr>
                        <a:t>10 wide, </a:t>
                      </a:r>
                      <a:r>
                        <a:rPr lang="en-US" sz="2000" b="1" u="none" strike="noStrike" dirty="0">
                          <a:solidFill>
                            <a:schemeClr val="dk1"/>
                          </a:solidFill>
                          <a:effectLst/>
                          <a:uFillTx/>
                        </a:rPr>
                        <a:t>620 entries ROB</a:t>
                      </a:r>
                      <a:r>
                        <a:rPr lang="en-US" sz="2000" b="0" u="none" strike="noStrike" dirty="0">
                          <a:solidFill>
                            <a:schemeClr val="dk1"/>
                          </a:solidFill>
                          <a:effectLst/>
                          <a:uFillTx/>
                        </a:rPr>
                        <a:t>, 128KB L1D</a:t>
                      </a:r>
                      <a:endParaRPr lang="en-US" sz="2000" b="0" u="none" strike="noStrike" dirty="0">
                        <a:solidFill>
                          <a:srgbClr val="000000"/>
                        </a:solidFill>
                        <a:effectLst/>
                        <a:uFillTx/>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001"/>
                  </a:ext>
                </a:extLst>
              </a:tr>
              <a:tr h="385560">
                <a:tc>
                  <a:txBody>
                    <a:bodyPr/>
                    <a:lstStyle/>
                    <a:p>
                      <a:pPr defTabSz="1219320">
                        <a:lnSpc>
                          <a:spcPct val="100000"/>
                        </a:lnSpc>
                      </a:pPr>
                      <a:r>
                        <a:rPr lang="en-US" sz="2000" b="0" u="none" strike="noStrike" dirty="0">
                          <a:solidFill>
                            <a:schemeClr val="dk1"/>
                          </a:solidFill>
                          <a:effectLst/>
                          <a:uFillTx/>
                        </a:rPr>
                        <a:t>L2 Cache</a:t>
                      </a:r>
                      <a:endParaRPr lang="en-US" sz="2000" b="0" u="none" strike="noStrike" dirty="0">
                        <a:solidFill>
                          <a:srgbClr val="000000"/>
                        </a:solidFill>
                        <a:effectLst/>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defTabSz="1219320">
                        <a:lnSpc>
                          <a:spcPct val="100000"/>
                        </a:lnSpc>
                      </a:pPr>
                      <a:r>
                        <a:rPr lang="en-US" sz="2000" b="1" u="none" strike="noStrike" dirty="0">
                          <a:solidFill>
                            <a:schemeClr val="dk1"/>
                          </a:solidFill>
                          <a:effectLst/>
                          <a:uFillTx/>
                        </a:rPr>
                        <a:t>6MB</a:t>
                      </a:r>
                      <a:r>
                        <a:rPr lang="en-US" sz="2000" b="0" u="none" strike="noStrike" dirty="0">
                          <a:solidFill>
                            <a:schemeClr val="dk1"/>
                          </a:solidFill>
                          <a:effectLst/>
                          <a:uFillTx/>
                        </a:rPr>
                        <a:t>, Non Inclusive-Non Exclusive, DDRIP, multiple prefetch engines</a:t>
                      </a:r>
                      <a:endParaRPr lang="en-US" sz="2000" b="0" u="none" strike="noStrike" dirty="0">
                        <a:solidFill>
                          <a:srgbClr val="000000"/>
                        </a:solidFill>
                        <a:effectLst/>
                        <a:uFillTx/>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002"/>
                  </a:ext>
                </a:extLst>
              </a:tr>
            </a:tbl>
          </a:graphicData>
        </a:graphic>
      </p:graphicFrame>
      <p:sp>
        <p:nvSpPr>
          <p:cNvPr id="9" name="TextBox 9">
            <a:extLst>
              <a:ext uri="{FF2B5EF4-FFF2-40B4-BE49-F238E27FC236}">
                <a16:creationId xmlns:a16="http://schemas.microsoft.com/office/drawing/2014/main" id="{82D0E1A5-8BE0-4CE7-9AA0-0C3FC7D045DD}"/>
              </a:ext>
            </a:extLst>
          </p:cNvPr>
          <p:cNvSpPr/>
          <p:nvPr/>
        </p:nvSpPr>
        <p:spPr>
          <a:xfrm>
            <a:off x="1914086" y="3569298"/>
            <a:ext cx="8363582" cy="444822"/>
          </a:xfrm>
          <a:prstGeom prst="rect">
            <a:avLst/>
          </a:prstGeom>
          <a:solidFill>
            <a:srgbClr val="DDF6FF"/>
          </a:solid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a:lnSpc>
                <a:spcPct val="100000"/>
              </a:lnSpc>
            </a:pPr>
            <a:r>
              <a:rPr lang="en-US" sz="23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Question: Do these workloads stress a modern mobile CPU?</a:t>
            </a:r>
            <a:endParaRPr lang="en-US" sz="2300" b="1" u="none" strike="noStrike" dirty="0">
              <a:solidFill>
                <a:srgbClr val="000000"/>
              </a:solidFill>
              <a:effectLst/>
              <a:uFillTx/>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BFF9BBA3-23CC-4C2F-9704-445871CC9A90}"/>
              </a:ext>
            </a:extLst>
          </p:cNvPr>
          <p:cNvSpPr txBox="1"/>
          <p:nvPr/>
        </p:nvSpPr>
        <p:spPr>
          <a:xfrm>
            <a:off x="5124820" y="3142920"/>
            <a:ext cx="7506299" cy="338554"/>
          </a:xfrm>
          <a:prstGeom prst="rect">
            <a:avLst/>
          </a:prstGeom>
          <a:noFill/>
        </p:spPr>
        <p:txBody>
          <a:bodyPr wrap="square" rtlCol="0">
            <a:spAutoFit/>
          </a:bodyPr>
          <a:lstStyle/>
          <a:p>
            <a:r>
              <a:rPr lang="en-US" sz="1600" dirty="0"/>
              <a:t>* Approximation of state of the art modern mobile core</a:t>
            </a:r>
          </a:p>
        </p:txBody>
      </p:sp>
    </p:spTree>
    <p:extLst>
      <p:ext uri="{BB962C8B-B14F-4D97-AF65-F5344CB8AC3E}">
        <p14:creationId xmlns:p14="http://schemas.microsoft.com/office/powerpoint/2010/main" val="111941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PlaceHolder 1"/>
          <p:cNvSpPr>
            <a:spLocks noGrp="1"/>
          </p:cNvSpPr>
          <p:nvPr>
            <p:ph type="title"/>
          </p:nvPr>
        </p:nvSpPr>
        <p:spPr>
          <a:xfrm>
            <a:off x="1007640" y="473400"/>
            <a:ext cx="10176480" cy="871200"/>
          </a:xfrm>
          <a:prstGeom prst="rect">
            <a:avLst/>
          </a:prstGeom>
          <a:noFill/>
          <a:ln w="0">
            <a:noFill/>
          </a:ln>
        </p:spPr>
        <p:txBody>
          <a:bodyPr lIns="90000" tIns="45000" rIns="90000" bIns="45000" anchor="t">
            <a:noAutofit/>
          </a:bodyPr>
          <a:lstStyle/>
          <a:p>
            <a:pPr indent="0">
              <a:lnSpc>
                <a:spcPct val="100000"/>
              </a:lnSpc>
              <a:buNone/>
            </a:pPr>
            <a:r>
              <a:rPr lang="en-US" sz="4000" b="1" u="none" strike="noStrike" dirty="0">
                <a:solidFill>
                  <a:srgbClr val="990000"/>
                </a:solidFill>
                <a:effectLst/>
                <a:uFillTx/>
                <a:latin typeface="FrutigerNext LT Medium"/>
                <a:ea typeface="黑体"/>
              </a:rPr>
              <a:t>CPU Decoupled + FDIP frontend </a:t>
            </a:r>
            <a:endParaRPr lang="en-US" sz="4000" b="0" u="none" strike="noStrike" dirty="0">
              <a:solidFill>
                <a:schemeClr val="dk1"/>
              </a:solidFill>
              <a:effectLst/>
              <a:uFillTx/>
              <a:latin typeface="Calibri"/>
            </a:endParaRPr>
          </a:p>
        </p:txBody>
      </p:sp>
      <p:sp>
        <p:nvSpPr>
          <p:cNvPr id="174" name="TextBox 2"/>
          <p:cNvSpPr/>
          <p:nvPr/>
        </p:nvSpPr>
        <p:spPr>
          <a:xfrm>
            <a:off x="762120" y="5659200"/>
            <a:ext cx="7868520" cy="609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endParaRPr lang="en-US" sz="1800" b="0" u="none" strike="noStrike">
              <a:solidFill>
                <a:schemeClr val="dk1"/>
              </a:solidFill>
              <a:effectLst/>
              <a:uFillTx/>
              <a:latin typeface="Calibri"/>
              <a:ea typeface="宋体"/>
            </a:endParaRPr>
          </a:p>
        </p:txBody>
      </p:sp>
      <p:pic>
        <p:nvPicPr>
          <p:cNvPr id="175" name="Picture 15"/>
          <p:cNvPicPr/>
          <p:nvPr/>
        </p:nvPicPr>
        <p:blipFill>
          <a:blip r:embed="rId3"/>
          <a:stretch/>
        </p:blipFill>
        <p:spPr>
          <a:xfrm>
            <a:off x="402660" y="1490297"/>
            <a:ext cx="11386440" cy="1831680"/>
          </a:xfrm>
          <a:prstGeom prst="rect">
            <a:avLst/>
          </a:prstGeom>
          <a:noFill/>
          <a:ln w="0">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PlaceHolder 1"/>
          <p:cNvSpPr>
            <a:spLocks noGrp="1"/>
          </p:cNvSpPr>
          <p:nvPr>
            <p:ph type="title"/>
          </p:nvPr>
        </p:nvSpPr>
        <p:spPr>
          <a:xfrm>
            <a:off x="1007640" y="473400"/>
            <a:ext cx="10781460" cy="871200"/>
          </a:xfrm>
          <a:prstGeom prst="rect">
            <a:avLst/>
          </a:prstGeom>
          <a:noFill/>
          <a:ln w="0">
            <a:noFill/>
          </a:ln>
        </p:spPr>
        <p:txBody>
          <a:bodyPr lIns="90000" tIns="45000" rIns="90000" bIns="45000" anchor="t">
            <a:noAutofit/>
          </a:bodyPr>
          <a:lstStyle/>
          <a:p>
            <a:pPr indent="0">
              <a:lnSpc>
                <a:spcPct val="100000"/>
              </a:lnSpc>
              <a:buNone/>
            </a:pPr>
            <a:r>
              <a:rPr lang="en-US" sz="4000" b="1" u="none" strike="noStrike" dirty="0">
                <a:solidFill>
                  <a:srgbClr val="990000"/>
                </a:solidFill>
                <a:effectLst/>
                <a:uFillTx/>
                <a:latin typeface="FrutigerNext LT Medium"/>
                <a:ea typeface="黑体"/>
              </a:rPr>
              <a:t>FDIP and small/medium instruction working set</a:t>
            </a:r>
            <a:endParaRPr lang="en-US" sz="4000" b="0" u="none" strike="noStrike" dirty="0">
              <a:solidFill>
                <a:schemeClr val="dk1"/>
              </a:solidFill>
              <a:effectLst/>
              <a:uFillTx/>
              <a:latin typeface="Calibri"/>
            </a:endParaRPr>
          </a:p>
        </p:txBody>
      </p:sp>
      <p:sp>
        <p:nvSpPr>
          <p:cNvPr id="174" name="TextBox 2"/>
          <p:cNvSpPr/>
          <p:nvPr/>
        </p:nvSpPr>
        <p:spPr>
          <a:xfrm>
            <a:off x="762120" y="5659200"/>
            <a:ext cx="7868520" cy="609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endParaRPr lang="en-US" sz="1800" b="0" u="none" strike="noStrike">
              <a:solidFill>
                <a:schemeClr val="dk1"/>
              </a:solidFill>
              <a:effectLst/>
              <a:uFillTx/>
              <a:latin typeface="Calibri"/>
              <a:ea typeface="宋体"/>
            </a:endParaRPr>
          </a:p>
        </p:txBody>
      </p:sp>
      <p:pic>
        <p:nvPicPr>
          <p:cNvPr id="175" name="Picture 15"/>
          <p:cNvPicPr/>
          <p:nvPr/>
        </p:nvPicPr>
        <p:blipFill>
          <a:blip r:embed="rId3"/>
          <a:stretch/>
        </p:blipFill>
        <p:spPr>
          <a:xfrm>
            <a:off x="402660" y="1490297"/>
            <a:ext cx="11386440" cy="1831680"/>
          </a:xfrm>
          <a:prstGeom prst="rect">
            <a:avLst/>
          </a:prstGeom>
          <a:noFill/>
          <a:ln w="0">
            <a:noFill/>
          </a:ln>
        </p:spPr>
      </p:pic>
      <p:sp>
        <p:nvSpPr>
          <p:cNvPr id="5" name="Oval 4">
            <a:extLst>
              <a:ext uri="{FF2B5EF4-FFF2-40B4-BE49-F238E27FC236}">
                <a16:creationId xmlns:a16="http://schemas.microsoft.com/office/drawing/2014/main" id="{2C456DDD-D01D-4900-81FF-FD712818C3E8}"/>
              </a:ext>
            </a:extLst>
          </p:cNvPr>
          <p:cNvSpPr/>
          <p:nvPr/>
        </p:nvSpPr>
        <p:spPr>
          <a:xfrm>
            <a:off x="623242" y="1445541"/>
            <a:ext cx="1925775" cy="1541553"/>
          </a:xfrm>
          <a:prstGeom prst="ellipse">
            <a:avLst/>
          </a:prstGeom>
          <a:noFill/>
          <a:ln w="57150">
            <a:solidFill>
              <a:srgbClr val="00B050"/>
            </a:solidFill>
            <a:round/>
          </a:ln>
        </p:spPr>
        <p:style>
          <a:lnRef idx="0">
            <a:scrgbClr r="0" g="0" b="0"/>
          </a:lnRef>
          <a:fillRef idx="0">
            <a:scrgbClr r="0" g="0" b="0"/>
          </a:fillRef>
          <a:effectRef idx="0">
            <a:scrgbClr r="0" g="0" b="0"/>
          </a:effectRef>
          <a:fontRef idx="minor"/>
        </p:style>
        <p:txBody>
          <a:bodyPr numCol="1" spcCol="0" anchor="t">
            <a:noAutofit/>
          </a:bodyPr>
          <a:lstStyle/>
          <a:p>
            <a:pPr defTabSz="914400">
              <a:lnSpc>
                <a:spcPct val="100000"/>
              </a:lnSpc>
            </a:pPr>
            <a:endParaRPr lang="en-US" sz="1800" b="0" u="none" strike="noStrike">
              <a:solidFill>
                <a:schemeClr val="dk1"/>
              </a:solidFill>
              <a:effectLst/>
              <a:uFillTx/>
              <a:latin typeface="Arial"/>
              <a:ea typeface="宋体"/>
            </a:endParaRPr>
          </a:p>
        </p:txBody>
      </p:sp>
      <p:sp>
        <p:nvSpPr>
          <p:cNvPr id="6" name="TextBox 10">
            <a:extLst>
              <a:ext uri="{FF2B5EF4-FFF2-40B4-BE49-F238E27FC236}">
                <a16:creationId xmlns:a16="http://schemas.microsoft.com/office/drawing/2014/main" id="{B0D9A2EB-24D8-4AFF-90E3-77CECBB06156}"/>
              </a:ext>
            </a:extLst>
          </p:cNvPr>
          <p:cNvSpPr/>
          <p:nvPr/>
        </p:nvSpPr>
        <p:spPr>
          <a:xfrm>
            <a:off x="1408575" y="3528416"/>
            <a:ext cx="10040475" cy="1060375"/>
          </a:xfrm>
          <a:prstGeom prst="rect">
            <a:avLst/>
          </a:prstGeom>
          <a:solidFill>
            <a:schemeClr val="bg1">
              <a:lumMod val="95000"/>
            </a:schemeClr>
          </a:solid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285750" indent="-285750" algn="just">
              <a:buFont typeface="Arial" panose="020B0604020202020204" pitchFamily="34" charset="0"/>
              <a:buChar char="•"/>
            </a:pPr>
            <a:r>
              <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Small/Medium instruction working set</a:t>
            </a:r>
            <a:endParaRPr lang="en-US" sz="21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endParaRPr>
          </a:p>
          <a:p>
            <a:pPr marL="742950" lvl="1" indent="-285750" algn="just">
              <a:buFont typeface="Arial" panose="020B0604020202020204" pitchFamily="34" charset="0"/>
              <a:buChar char="•"/>
            </a:pPr>
            <a:r>
              <a:rPr lang="en-US" sz="21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Branches mostly </a:t>
            </a:r>
            <a:r>
              <a:rPr lang="en-US" sz="2100" b="1" u="none" strike="noStrike" dirty="0">
                <a:solidFill>
                  <a:srgbClr val="00B050"/>
                </a:solidFill>
                <a:effectLst/>
                <a:uFillTx/>
                <a:latin typeface="Calibri" panose="020F0502020204030204" pitchFamily="34" charset="0"/>
                <a:ea typeface="Calibri" panose="020F0502020204030204" pitchFamily="34" charset="0"/>
                <a:cs typeface="Calibri" panose="020F0502020204030204" pitchFamily="34" charset="0"/>
              </a:rPr>
              <a:t>fit in the BTB </a:t>
            </a:r>
            <a:r>
              <a:rPr lang="en-US" sz="21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FDIP is accurate</a:t>
            </a:r>
            <a:r>
              <a:rPr lang="en-US" sz="21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performance depends on BP accuracy</a:t>
            </a:r>
          </a:p>
        </p:txBody>
      </p:sp>
      <p:sp>
        <p:nvSpPr>
          <p:cNvPr id="7" name="TextBox 2">
            <a:extLst>
              <a:ext uri="{FF2B5EF4-FFF2-40B4-BE49-F238E27FC236}">
                <a16:creationId xmlns:a16="http://schemas.microsoft.com/office/drawing/2014/main" id="{C6B14F06-9551-411D-979B-B055C1183595}"/>
              </a:ext>
            </a:extLst>
          </p:cNvPr>
          <p:cNvSpPr/>
          <p:nvPr/>
        </p:nvSpPr>
        <p:spPr>
          <a:xfrm>
            <a:off x="235070" y="8148519"/>
            <a:ext cx="7868520" cy="609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endParaRPr lang="en-US" sz="1800" b="0" u="none" strike="noStrike">
              <a:solidFill>
                <a:schemeClr val="dk1"/>
              </a:solidFill>
              <a:effectLst/>
              <a:uFillTx/>
              <a:latin typeface="Calibri"/>
              <a:ea typeface="宋体"/>
            </a:endParaRPr>
          </a:p>
        </p:txBody>
      </p:sp>
      <p:cxnSp>
        <p:nvCxnSpPr>
          <p:cNvPr id="9" name="Straight Arrow Connector 8">
            <a:extLst>
              <a:ext uri="{FF2B5EF4-FFF2-40B4-BE49-F238E27FC236}">
                <a16:creationId xmlns:a16="http://schemas.microsoft.com/office/drawing/2014/main" id="{C1A86E75-2B76-4358-A6B1-58B8350E492E}"/>
              </a:ext>
            </a:extLst>
          </p:cNvPr>
          <p:cNvCxnSpPr/>
          <p:nvPr/>
        </p:nvCxnSpPr>
        <p:spPr>
          <a:xfrm>
            <a:off x="1586130" y="6474759"/>
            <a:ext cx="0" cy="13641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026" name="Picture 2" descr="Green thumbs up icon - Free green hand icons">
            <a:extLst>
              <a:ext uri="{FF2B5EF4-FFF2-40B4-BE49-F238E27FC236}">
                <a16:creationId xmlns:a16="http://schemas.microsoft.com/office/drawing/2014/main" id="{A3F576F6-BC0A-4B96-A25F-506669397AF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59239" y="3017514"/>
            <a:ext cx="296862" cy="29686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Green thumbs up icon - Free green hand icons">
            <a:extLst>
              <a:ext uri="{FF2B5EF4-FFF2-40B4-BE49-F238E27FC236}">
                <a16:creationId xmlns:a16="http://schemas.microsoft.com/office/drawing/2014/main" id="{2280F3EF-D11D-4411-B647-6CBF71CCE27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86264" y="3011430"/>
            <a:ext cx="296862" cy="29686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Green thumbs up icon - Free green hand icons">
            <a:extLst>
              <a:ext uri="{FF2B5EF4-FFF2-40B4-BE49-F238E27FC236}">
                <a16:creationId xmlns:a16="http://schemas.microsoft.com/office/drawing/2014/main" id="{D6D145CD-91B8-4B60-91D9-2FCC0F5A614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3289" y="3005346"/>
            <a:ext cx="296862" cy="29686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Green thumbs up icon - Free green hand icons">
            <a:extLst>
              <a:ext uri="{FF2B5EF4-FFF2-40B4-BE49-F238E27FC236}">
                <a16:creationId xmlns:a16="http://schemas.microsoft.com/office/drawing/2014/main" id="{83E76ECF-E717-4E87-85A5-143A3B93417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40314" y="2999262"/>
            <a:ext cx="296862" cy="29686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Green thumbs up icon - Free green hand icons">
            <a:extLst>
              <a:ext uri="{FF2B5EF4-FFF2-40B4-BE49-F238E27FC236}">
                <a16:creationId xmlns:a16="http://schemas.microsoft.com/office/drawing/2014/main" id="{C7E0CA0A-21C8-44CB-8B95-1E2ACA45469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67339" y="2993178"/>
            <a:ext cx="296862" cy="29686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Green thumbs up icon - Free green hand icons">
            <a:extLst>
              <a:ext uri="{FF2B5EF4-FFF2-40B4-BE49-F238E27FC236}">
                <a16:creationId xmlns:a16="http://schemas.microsoft.com/office/drawing/2014/main" id="{3EF0395B-57FC-44A3-B5B7-6897007830B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94364" y="2987094"/>
            <a:ext cx="296862" cy="296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2194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PlaceHolder 1"/>
          <p:cNvSpPr>
            <a:spLocks noGrp="1"/>
          </p:cNvSpPr>
          <p:nvPr>
            <p:ph type="title"/>
          </p:nvPr>
        </p:nvSpPr>
        <p:spPr>
          <a:xfrm>
            <a:off x="1007640" y="473400"/>
            <a:ext cx="10781460" cy="871200"/>
          </a:xfrm>
          <a:prstGeom prst="rect">
            <a:avLst/>
          </a:prstGeom>
          <a:noFill/>
          <a:ln w="0">
            <a:noFill/>
          </a:ln>
        </p:spPr>
        <p:txBody>
          <a:bodyPr lIns="90000" tIns="45000" rIns="90000" bIns="45000" anchor="t">
            <a:noAutofit/>
          </a:bodyPr>
          <a:lstStyle/>
          <a:p>
            <a:pPr indent="0">
              <a:lnSpc>
                <a:spcPct val="100000"/>
              </a:lnSpc>
              <a:buNone/>
            </a:pPr>
            <a:r>
              <a:rPr lang="en-US" sz="4000" b="1" u="none" strike="noStrike" dirty="0">
                <a:solidFill>
                  <a:srgbClr val="990000"/>
                </a:solidFill>
                <a:effectLst/>
                <a:uFillTx/>
                <a:latin typeface="FrutigerNext LT Medium"/>
                <a:ea typeface="黑体"/>
              </a:rPr>
              <a:t>FDIP and large instruction working set</a:t>
            </a:r>
            <a:endParaRPr lang="en-US" sz="4000" b="0" u="none" strike="noStrike" dirty="0">
              <a:solidFill>
                <a:schemeClr val="dk1"/>
              </a:solidFill>
              <a:effectLst/>
              <a:uFillTx/>
              <a:latin typeface="Calibri"/>
            </a:endParaRPr>
          </a:p>
        </p:txBody>
      </p:sp>
      <p:sp>
        <p:nvSpPr>
          <p:cNvPr id="174" name="TextBox 2"/>
          <p:cNvSpPr/>
          <p:nvPr/>
        </p:nvSpPr>
        <p:spPr>
          <a:xfrm>
            <a:off x="762120" y="5659200"/>
            <a:ext cx="7868520" cy="609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endParaRPr lang="en-US" sz="1800" b="0" u="none" strike="noStrike">
              <a:solidFill>
                <a:schemeClr val="dk1"/>
              </a:solidFill>
              <a:effectLst/>
              <a:uFillTx/>
              <a:latin typeface="Calibri"/>
              <a:ea typeface="宋体"/>
            </a:endParaRPr>
          </a:p>
        </p:txBody>
      </p:sp>
      <p:pic>
        <p:nvPicPr>
          <p:cNvPr id="175" name="Picture 15"/>
          <p:cNvPicPr/>
          <p:nvPr/>
        </p:nvPicPr>
        <p:blipFill>
          <a:blip r:embed="rId3"/>
          <a:stretch/>
        </p:blipFill>
        <p:spPr>
          <a:xfrm>
            <a:off x="402660" y="1490297"/>
            <a:ext cx="11386440" cy="1831680"/>
          </a:xfrm>
          <a:prstGeom prst="rect">
            <a:avLst/>
          </a:prstGeom>
          <a:noFill/>
          <a:ln w="0">
            <a:noFill/>
          </a:ln>
        </p:spPr>
      </p:pic>
      <p:sp>
        <p:nvSpPr>
          <p:cNvPr id="5" name="Oval 4">
            <a:extLst>
              <a:ext uri="{FF2B5EF4-FFF2-40B4-BE49-F238E27FC236}">
                <a16:creationId xmlns:a16="http://schemas.microsoft.com/office/drawing/2014/main" id="{2C456DDD-D01D-4900-81FF-FD712818C3E8}"/>
              </a:ext>
            </a:extLst>
          </p:cNvPr>
          <p:cNvSpPr/>
          <p:nvPr/>
        </p:nvSpPr>
        <p:spPr>
          <a:xfrm>
            <a:off x="623242" y="1445541"/>
            <a:ext cx="1925775" cy="1541553"/>
          </a:xfrm>
          <a:prstGeom prst="ellipse">
            <a:avLst/>
          </a:prstGeom>
          <a:noFill/>
          <a:ln w="57150">
            <a:solidFill>
              <a:srgbClr val="FF0000"/>
            </a:solidFill>
            <a:round/>
          </a:ln>
        </p:spPr>
        <p:style>
          <a:lnRef idx="0">
            <a:scrgbClr r="0" g="0" b="0"/>
          </a:lnRef>
          <a:fillRef idx="0">
            <a:scrgbClr r="0" g="0" b="0"/>
          </a:fillRef>
          <a:effectRef idx="0">
            <a:scrgbClr r="0" g="0" b="0"/>
          </a:effectRef>
          <a:fontRef idx="minor"/>
        </p:style>
        <p:txBody>
          <a:bodyPr numCol="1" spcCol="0" anchor="t">
            <a:noAutofit/>
          </a:bodyPr>
          <a:lstStyle/>
          <a:p>
            <a:pPr defTabSz="914400">
              <a:lnSpc>
                <a:spcPct val="100000"/>
              </a:lnSpc>
            </a:pPr>
            <a:endParaRPr lang="en-US" sz="1800" b="0" u="none" strike="noStrike">
              <a:solidFill>
                <a:schemeClr val="dk1"/>
              </a:solidFill>
              <a:effectLst/>
              <a:uFillTx/>
              <a:latin typeface="Arial"/>
              <a:ea typeface="宋体"/>
            </a:endParaRPr>
          </a:p>
        </p:txBody>
      </p:sp>
      <p:sp>
        <p:nvSpPr>
          <p:cNvPr id="6" name="TextBox 10">
            <a:extLst>
              <a:ext uri="{FF2B5EF4-FFF2-40B4-BE49-F238E27FC236}">
                <a16:creationId xmlns:a16="http://schemas.microsoft.com/office/drawing/2014/main" id="{B0D9A2EB-24D8-4AFF-90E3-77CECBB06156}"/>
              </a:ext>
            </a:extLst>
          </p:cNvPr>
          <p:cNvSpPr/>
          <p:nvPr/>
        </p:nvSpPr>
        <p:spPr>
          <a:xfrm>
            <a:off x="1408575" y="3528416"/>
            <a:ext cx="10040475" cy="1060375"/>
          </a:xfrm>
          <a:prstGeom prst="rect">
            <a:avLst/>
          </a:prstGeom>
          <a:solidFill>
            <a:schemeClr val="bg1">
              <a:lumMod val="95000"/>
            </a:schemeClr>
          </a:solid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285750" indent="-285750" algn="just">
              <a:buFont typeface="Arial" panose="020B0604020202020204" pitchFamily="34" charset="0"/>
              <a:buChar char="•"/>
            </a:pPr>
            <a:r>
              <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Large instruction working set</a:t>
            </a:r>
            <a:endParaRPr lang="en-US" sz="21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endParaRPr>
          </a:p>
          <a:p>
            <a:pPr marL="742950" lvl="1" indent="-285750" algn="just">
              <a:buFont typeface="Arial" panose="020B0604020202020204" pitchFamily="34" charset="0"/>
              <a:buChar char="•"/>
            </a:pPr>
            <a:r>
              <a:rPr lang="en-US" sz="21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Branches </a:t>
            </a:r>
            <a:r>
              <a:rPr lang="en-US" sz="2100" b="1" u="none" strike="noStrike" dirty="0">
                <a:solidFill>
                  <a:srgbClr val="FF0000"/>
                </a:solidFill>
                <a:effectLst/>
                <a:uFillTx/>
                <a:latin typeface="Calibri" panose="020F0502020204030204" pitchFamily="34" charset="0"/>
                <a:ea typeface="Calibri" panose="020F0502020204030204" pitchFamily="34" charset="0"/>
                <a:cs typeface="Calibri" panose="020F0502020204030204" pitchFamily="34" charset="0"/>
              </a:rPr>
              <a:t>don’t</a:t>
            </a:r>
            <a:r>
              <a:rPr lang="en-US" sz="2100" u="none" strike="noStrike" dirty="0">
                <a:solidFill>
                  <a:srgbClr val="FF0000"/>
                </a:solidFill>
                <a:effectLst/>
                <a:uFillTx/>
                <a:latin typeface="Calibri" panose="020F0502020204030204" pitchFamily="34" charset="0"/>
                <a:ea typeface="Calibri" panose="020F0502020204030204" pitchFamily="34" charset="0"/>
                <a:cs typeface="Calibri" panose="020F0502020204030204" pitchFamily="34" charset="0"/>
              </a:rPr>
              <a:t> </a:t>
            </a:r>
            <a:r>
              <a:rPr lang="en-US" sz="2100" b="1" u="none" strike="noStrike" dirty="0">
                <a:solidFill>
                  <a:srgbClr val="FF0000"/>
                </a:solidFill>
                <a:effectLst/>
                <a:uFillTx/>
                <a:latin typeface="Calibri" panose="020F0502020204030204" pitchFamily="34" charset="0"/>
                <a:ea typeface="Calibri" panose="020F0502020204030204" pitchFamily="34" charset="0"/>
                <a:cs typeface="Calibri" panose="020F0502020204030204" pitchFamily="34" charset="0"/>
              </a:rPr>
              <a:t>fit in the BTB nor in the icache </a:t>
            </a:r>
            <a:r>
              <a:rPr lang="en-US" sz="21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FDIP is mostly inaccurate</a:t>
            </a:r>
            <a:r>
              <a:rPr lang="en-US" sz="21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many straight-line prefetches</a:t>
            </a:r>
          </a:p>
        </p:txBody>
      </p:sp>
      <p:cxnSp>
        <p:nvCxnSpPr>
          <p:cNvPr id="9" name="Straight Arrow Connector 8">
            <a:extLst>
              <a:ext uri="{FF2B5EF4-FFF2-40B4-BE49-F238E27FC236}">
                <a16:creationId xmlns:a16="http://schemas.microsoft.com/office/drawing/2014/main" id="{C1A86E75-2B76-4358-A6B1-58B8350E492E}"/>
              </a:ext>
            </a:extLst>
          </p:cNvPr>
          <p:cNvCxnSpPr/>
          <p:nvPr/>
        </p:nvCxnSpPr>
        <p:spPr>
          <a:xfrm>
            <a:off x="1586130" y="6474759"/>
            <a:ext cx="0" cy="13641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2">
            <a:extLst>
              <a:ext uri="{FF2B5EF4-FFF2-40B4-BE49-F238E27FC236}">
                <a16:creationId xmlns:a16="http://schemas.microsoft.com/office/drawing/2014/main" id="{DEF1849F-F861-4816-BBC5-C652376567AB}"/>
              </a:ext>
            </a:extLst>
          </p:cNvPr>
          <p:cNvSpPr/>
          <p:nvPr/>
        </p:nvSpPr>
        <p:spPr>
          <a:xfrm>
            <a:off x="984370" y="10305770"/>
            <a:ext cx="7868520" cy="609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endParaRPr lang="en-US" sz="1800" b="0" u="none" strike="noStrike">
              <a:solidFill>
                <a:schemeClr val="dk1"/>
              </a:solidFill>
              <a:effectLst/>
              <a:uFillTx/>
              <a:latin typeface="Calibri"/>
              <a:ea typeface="宋体"/>
            </a:endParaRPr>
          </a:p>
        </p:txBody>
      </p:sp>
      <p:sp>
        <p:nvSpPr>
          <p:cNvPr id="18" name="TextBox 1">
            <a:extLst>
              <a:ext uri="{FF2B5EF4-FFF2-40B4-BE49-F238E27FC236}">
                <a16:creationId xmlns:a16="http://schemas.microsoft.com/office/drawing/2014/main" id="{7391BB1D-7684-4D09-A28B-44B2A5C6D9FC}"/>
              </a:ext>
            </a:extLst>
          </p:cNvPr>
          <p:cNvSpPr/>
          <p:nvPr/>
        </p:nvSpPr>
        <p:spPr>
          <a:xfrm>
            <a:off x="2872409" y="9673731"/>
            <a:ext cx="6465440" cy="119887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100000"/>
              </a:lnSpc>
            </a:pPr>
            <a:r>
              <a:rPr lang="en-US" sz="1800" b="1" u="none" strike="noStrike" dirty="0">
                <a:solidFill>
                  <a:schemeClr val="dk1"/>
                </a:solidFill>
                <a:effectLst/>
                <a:uFillTx/>
                <a:latin typeface="Calibri"/>
                <a:ea typeface="宋体"/>
              </a:rPr>
              <a:t>Large instruction working set</a:t>
            </a:r>
            <a:endParaRPr lang="en-US" sz="1800" b="1" u="none" strike="noStrike" dirty="0">
              <a:solidFill>
                <a:srgbClr val="000000"/>
              </a:solidFill>
              <a:effectLst/>
              <a:uFillTx/>
              <a:latin typeface="Arial"/>
            </a:endParaRPr>
          </a:p>
          <a:p>
            <a:pPr>
              <a:lnSpc>
                <a:spcPct val="100000"/>
              </a:lnSpc>
              <a:buClr>
                <a:srgbClr val="000000"/>
              </a:buClr>
            </a:pPr>
            <a:r>
              <a:rPr lang="en-US" sz="1800" b="0" u="none" strike="noStrike" dirty="0">
                <a:solidFill>
                  <a:schemeClr val="dk1"/>
                </a:solidFill>
                <a:effectLst/>
                <a:uFillTx/>
                <a:latin typeface="Calibri"/>
                <a:ea typeface="宋体"/>
              </a:rPr>
              <a:t>Prefetches are not accurate they mostly follow a straight like path</a:t>
            </a:r>
          </a:p>
          <a:p>
            <a:endParaRPr lang="en-US" dirty="0">
              <a:solidFill>
                <a:schemeClr val="dk1"/>
              </a:solidFill>
              <a:latin typeface="Calibri"/>
              <a:ea typeface="宋体"/>
            </a:endParaRPr>
          </a:p>
          <a:p>
            <a:r>
              <a:rPr lang="en-US" dirty="0">
                <a:solidFill>
                  <a:schemeClr val="tx1"/>
                </a:solidFill>
              </a:rPr>
              <a:t>Simulated mobiles workloads exhibit this behavior</a:t>
            </a:r>
          </a:p>
        </p:txBody>
      </p:sp>
      <p:sp>
        <p:nvSpPr>
          <p:cNvPr id="24" name="TextBox 23">
            <a:extLst>
              <a:ext uri="{FF2B5EF4-FFF2-40B4-BE49-F238E27FC236}">
                <a16:creationId xmlns:a16="http://schemas.microsoft.com/office/drawing/2014/main" id="{E8F4F0CC-FF09-4028-A2DB-541C6418D0B7}"/>
              </a:ext>
            </a:extLst>
          </p:cNvPr>
          <p:cNvSpPr txBox="1"/>
          <p:nvPr/>
        </p:nvSpPr>
        <p:spPr>
          <a:xfrm>
            <a:off x="2064250" y="11502748"/>
            <a:ext cx="8968240" cy="369332"/>
          </a:xfrm>
          <a:prstGeom prst="rect">
            <a:avLst/>
          </a:prstGeom>
          <a:noFill/>
        </p:spPr>
        <p:txBody>
          <a:bodyPr wrap="square">
            <a:spAutoFit/>
          </a:bodyPr>
          <a:lstStyle/>
          <a:p>
            <a:pPr>
              <a:lnSpc>
                <a:spcPct val="100000"/>
              </a:lnSpc>
            </a:pPr>
            <a:endParaRPr lang="en-US" dirty="0"/>
          </a:p>
        </p:txBody>
      </p:sp>
      <p:pic>
        <p:nvPicPr>
          <p:cNvPr id="2050" name="Picture 2" descr="Download Red Thumbs Down Icon | Wallpapers.com">
            <a:extLst>
              <a:ext uri="{FF2B5EF4-FFF2-40B4-BE49-F238E27FC236}">
                <a16:creationId xmlns:a16="http://schemas.microsoft.com/office/drawing/2014/main" id="{F4B1196F-5AE7-4B5F-9519-529AA396C3E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91799" y="3035519"/>
            <a:ext cx="385761" cy="32435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Download Red Thumbs Down Icon | Wallpapers.com">
            <a:extLst>
              <a:ext uri="{FF2B5EF4-FFF2-40B4-BE49-F238E27FC236}">
                <a16:creationId xmlns:a16="http://schemas.microsoft.com/office/drawing/2014/main" id="{A2E7DB51-8B4A-4C3E-BFBB-481141CF8BE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46379" y="3041378"/>
            <a:ext cx="385761" cy="32435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Download Red Thumbs Down Icon | Wallpapers.com">
            <a:extLst>
              <a:ext uri="{FF2B5EF4-FFF2-40B4-BE49-F238E27FC236}">
                <a16:creationId xmlns:a16="http://schemas.microsoft.com/office/drawing/2014/main" id="{BF139457-CEDC-4750-B594-37EC79526B6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0959" y="3047237"/>
            <a:ext cx="385761" cy="32435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Download Red Thumbs Down Icon | Wallpapers.com">
            <a:extLst>
              <a:ext uri="{FF2B5EF4-FFF2-40B4-BE49-F238E27FC236}">
                <a16:creationId xmlns:a16="http://schemas.microsoft.com/office/drawing/2014/main" id="{49286568-9C87-4272-BC49-C16B71CB1EF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55539" y="3053096"/>
            <a:ext cx="385761" cy="32435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Download Red Thumbs Down Icon | Wallpapers.com">
            <a:extLst>
              <a:ext uri="{FF2B5EF4-FFF2-40B4-BE49-F238E27FC236}">
                <a16:creationId xmlns:a16="http://schemas.microsoft.com/office/drawing/2014/main" id="{E27419A3-907E-4562-8D62-44D22867928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10119" y="3058955"/>
            <a:ext cx="385761" cy="324354"/>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9">
            <a:extLst>
              <a:ext uri="{FF2B5EF4-FFF2-40B4-BE49-F238E27FC236}">
                <a16:creationId xmlns:a16="http://schemas.microsoft.com/office/drawing/2014/main" id="{AA3EE734-1B35-447C-9934-08A54BD5F5C8}"/>
              </a:ext>
            </a:extLst>
          </p:cNvPr>
          <p:cNvSpPr/>
          <p:nvPr/>
        </p:nvSpPr>
        <p:spPr>
          <a:xfrm>
            <a:off x="1408576" y="4555752"/>
            <a:ext cx="10040474" cy="444822"/>
          </a:xfrm>
          <a:prstGeom prst="rect">
            <a:avLst/>
          </a:prstGeom>
          <a:solidFill>
            <a:srgbClr val="DDF6FF"/>
          </a:solid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a:lnSpc>
                <a:spcPct val="100000"/>
              </a:lnSpc>
            </a:pPr>
            <a:r>
              <a:rPr lang="en-US" sz="23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Our mobile workloads belong to this category</a:t>
            </a:r>
            <a:endParaRPr lang="en-US" sz="2300" b="1" u="none" strike="noStrike" dirty="0">
              <a:solidFill>
                <a:srgbClr val="000000"/>
              </a:solidFill>
              <a:effectLst/>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97258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Title 2"/>
          <p:cNvSpPr/>
          <p:nvPr/>
        </p:nvSpPr>
        <p:spPr>
          <a:xfrm>
            <a:off x="1007640" y="473400"/>
            <a:ext cx="10176480" cy="871200"/>
          </a:xfr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4000" b="1" u="none" strike="noStrike">
                <a:solidFill>
                  <a:srgbClr val="990000"/>
                </a:solidFill>
                <a:effectLst/>
                <a:uFillTx/>
                <a:latin typeface="FrutigerNext LT Medium"/>
                <a:ea typeface="黑体"/>
              </a:rPr>
              <a:t>Effect of FDIP on L2 pollution</a:t>
            </a:r>
            <a:endParaRPr lang="en-US" sz="4000" b="0" u="none" strike="noStrike">
              <a:solidFill>
                <a:srgbClr val="000000"/>
              </a:solidFill>
              <a:effectLst/>
              <a:uFillTx/>
              <a:latin typeface="Arial"/>
            </a:endParaRPr>
          </a:p>
        </p:txBody>
      </p:sp>
      <p:sp>
        <p:nvSpPr>
          <p:cNvPr id="4" name="TextBox 9">
            <a:extLst>
              <a:ext uri="{FF2B5EF4-FFF2-40B4-BE49-F238E27FC236}">
                <a16:creationId xmlns:a16="http://schemas.microsoft.com/office/drawing/2014/main" id="{0C007514-9F42-47A1-9B3E-FF0B7C6AE302}"/>
              </a:ext>
            </a:extLst>
          </p:cNvPr>
          <p:cNvSpPr/>
          <p:nvPr/>
        </p:nvSpPr>
        <p:spPr>
          <a:xfrm>
            <a:off x="1055548" y="1531477"/>
            <a:ext cx="10080663" cy="1060375"/>
          </a:xfrm>
          <a:prstGeom prst="rect">
            <a:avLst/>
          </a:prstGeom>
          <a:solidFill>
            <a:schemeClr val="bg1"/>
          </a:solid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342900" indent="-342900">
              <a:buFont typeface="Arial" panose="020B0604020202020204" pitchFamily="34" charset="0"/>
              <a:buChar char="•"/>
            </a:pPr>
            <a:r>
              <a:rPr lang="en-US" sz="2100" dirty="0">
                <a:solidFill>
                  <a:schemeClr val="dk1"/>
                </a:solidFill>
                <a:latin typeface="Calibri"/>
                <a:ea typeface="宋体"/>
              </a:rPr>
              <a:t>A cached </a:t>
            </a:r>
            <a:r>
              <a:rPr lang="en-US" sz="2100" b="1" dirty="0">
                <a:solidFill>
                  <a:schemeClr val="dk1"/>
                </a:solidFill>
                <a:latin typeface="Calibri"/>
                <a:ea typeface="宋体"/>
              </a:rPr>
              <a:t>code line </a:t>
            </a:r>
            <a:r>
              <a:rPr lang="en-US" sz="2100" dirty="0">
                <a:solidFill>
                  <a:schemeClr val="dk1"/>
                </a:solidFill>
                <a:latin typeface="Calibri"/>
                <a:ea typeface="宋体"/>
              </a:rPr>
              <a:t>is </a:t>
            </a:r>
            <a:r>
              <a:rPr lang="en-US" sz="2100" b="1" dirty="0">
                <a:solidFill>
                  <a:srgbClr val="FF0000"/>
                </a:solidFill>
                <a:latin typeface="Calibri"/>
                <a:ea typeface="宋体"/>
              </a:rPr>
              <a:t>useless</a:t>
            </a:r>
            <a:r>
              <a:rPr lang="en-US" sz="2100" dirty="0">
                <a:solidFill>
                  <a:schemeClr val="dk1"/>
                </a:solidFill>
                <a:latin typeface="Calibri"/>
                <a:ea typeface="宋体"/>
              </a:rPr>
              <a:t> if </a:t>
            </a:r>
            <a:r>
              <a:rPr lang="en-US" sz="2100" b="1" dirty="0">
                <a:solidFill>
                  <a:schemeClr val="dk1"/>
                </a:solidFill>
                <a:latin typeface="Calibri"/>
                <a:ea typeface="宋体"/>
              </a:rPr>
              <a:t>no instruction contained </a:t>
            </a:r>
            <a:r>
              <a:rPr lang="en-US" sz="2100" dirty="0">
                <a:solidFill>
                  <a:schemeClr val="dk1"/>
                </a:solidFill>
                <a:latin typeface="Calibri"/>
                <a:ea typeface="宋体"/>
              </a:rPr>
              <a:t>within that line </a:t>
            </a:r>
            <a:r>
              <a:rPr lang="en-US" sz="2100" b="1" dirty="0">
                <a:solidFill>
                  <a:schemeClr val="dk1"/>
                </a:solidFill>
                <a:latin typeface="Calibri"/>
                <a:ea typeface="宋体"/>
              </a:rPr>
              <a:t>commits before eviction</a:t>
            </a:r>
          </a:p>
          <a:p>
            <a:pPr marL="342900" indent="-342900">
              <a:buFont typeface="Arial" panose="020B0604020202020204" pitchFamily="34" charset="0"/>
              <a:buChar char="•"/>
            </a:pPr>
            <a:r>
              <a:rPr lang="en-US" sz="2100" dirty="0">
                <a:solidFill>
                  <a:schemeClr val="dk1"/>
                </a:solidFill>
                <a:latin typeface="Calibri"/>
                <a:ea typeface="宋体"/>
              </a:rPr>
              <a:t>A cached </a:t>
            </a:r>
            <a:r>
              <a:rPr lang="en-US" sz="2100" b="1" dirty="0">
                <a:solidFill>
                  <a:schemeClr val="dk1"/>
                </a:solidFill>
                <a:latin typeface="Calibri"/>
                <a:ea typeface="宋体"/>
              </a:rPr>
              <a:t>code line </a:t>
            </a:r>
            <a:r>
              <a:rPr lang="en-US" sz="2100" dirty="0">
                <a:solidFill>
                  <a:schemeClr val="dk1"/>
                </a:solidFill>
                <a:latin typeface="Calibri"/>
                <a:ea typeface="宋体"/>
              </a:rPr>
              <a:t>is </a:t>
            </a:r>
            <a:r>
              <a:rPr lang="en-US" sz="2100" b="1" dirty="0">
                <a:solidFill>
                  <a:srgbClr val="0070C0"/>
                </a:solidFill>
                <a:latin typeface="Calibri"/>
                <a:ea typeface="宋体"/>
              </a:rPr>
              <a:t>useful</a:t>
            </a:r>
            <a:r>
              <a:rPr lang="en-US" sz="2100" dirty="0">
                <a:solidFill>
                  <a:schemeClr val="dk1"/>
                </a:solidFill>
                <a:latin typeface="Calibri"/>
                <a:ea typeface="宋体"/>
              </a:rPr>
              <a:t> when it contains </a:t>
            </a:r>
            <a:r>
              <a:rPr lang="en-US" sz="2100" b="1" dirty="0">
                <a:solidFill>
                  <a:srgbClr val="0070C0"/>
                </a:solidFill>
                <a:latin typeface="Calibri"/>
                <a:ea typeface="宋体"/>
              </a:rPr>
              <a:t>at least one committed instruction</a:t>
            </a:r>
            <a:endParaRPr lang="en-US" sz="2100" dirty="0">
              <a:solidFill>
                <a:srgbClr val="0070C0"/>
              </a:solidFill>
              <a:latin typeface="Calibri"/>
              <a:ea typeface="宋体"/>
            </a:endParaRPr>
          </a:p>
        </p:txBody>
      </p:sp>
      <p:sp>
        <p:nvSpPr>
          <p:cNvPr id="6" name="TextBox 9">
            <a:extLst>
              <a:ext uri="{FF2B5EF4-FFF2-40B4-BE49-F238E27FC236}">
                <a16:creationId xmlns:a16="http://schemas.microsoft.com/office/drawing/2014/main" id="{21A33B1F-A194-40D5-9B94-7B5C37F00D3F}"/>
              </a:ext>
            </a:extLst>
          </p:cNvPr>
          <p:cNvSpPr/>
          <p:nvPr/>
        </p:nvSpPr>
        <p:spPr>
          <a:xfrm>
            <a:off x="496307" y="4665709"/>
            <a:ext cx="5516984" cy="644877"/>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285750" indent="-285750">
              <a:lnSpc>
                <a:spcPct val="100000"/>
              </a:lnSpc>
              <a:buFont typeface="Arial" panose="020B0604020202020204" pitchFamily="34" charset="0"/>
              <a:buChar char="•"/>
            </a:pPr>
            <a:r>
              <a:rPr lang="en-US" b="1" u="none" strike="noStrike" dirty="0">
                <a:solidFill>
                  <a:schemeClr val="dk1"/>
                </a:solidFill>
                <a:effectLst/>
                <a:uFillTx/>
                <a:latin typeface="Calibri"/>
                <a:ea typeface="宋体"/>
              </a:rPr>
              <a:t>60%</a:t>
            </a:r>
            <a:r>
              <a:rPr lang="en-US" u="none" strike="noStrike" dirty="0">
                <a:solidFill>
                  <a:schemeClr val="dk1"/>
                </a:solidFill>
                <a:effectLst/>
                <a:uFillTx/>
                <a:latin typeface="Calibri"/>
                <a:ea typeface="宋体"/>
              </a:rPr>
              <a:t> of </a:t>
            </a:r>
            <a:r>
              <a:rPr lang="en-US" b="1" u="none" strike="noStrike" dirty="0">
                <a:solidFill>
                  <a:srgbClr val="FF0000"/>
                </a:solidFill>
                <a:effectLst/>
                <a:uFillTx/>
                <a:latin typeface="Calibri"/>
                <a:ea typeface="宋体"/>
              </a:rPr>
              <a:t>code lines </a:t>
            </a:r>
            <a:r>
              <a:rPr lang="en-US" u="none" strike="noStrike" dirty="0">
                <a:solidFill>
                  <a:schemeClr val="dk1"/>
                </a:solidFill>
                <a:effectLst/>
                <a:uFillTx/>
                <a:latin typeface="Calibri"/>
                <a:ea typeface="宋体"/>
              </a:rPr>
              <a:t>in L2C are </a:t>
            </a:r>
            <a:r>
              <a:rPr lang="en-US" b="1" u="none" strike="noStrike" dirty="0">
                <a:solidFill>
                  <a:srgbClr val="FF0000"/>
                </a:solidFill>
                <a:effectLst/>
                <a:uFillTx/>
                <a:latin typeface="Calibri"/>
                <a:ea typeface="宋体"/>
              </a:rPr>
              <a:t>useless</a:t>
            </a:r>
          </a:p>
          <a:p>
            <a:pPr marL="285750" indent="-285750">
              <a:buFont typeface="Arial" panose="020B0604020202020204" pitchFamily="34" charset="0"/>
              <a:buChar char="•"/>
            </a:pPr>
            <a:r>
              <a:rPr lang="en-US" b="1" u="none" strike="noStrike" dirty="0">
                <a:solidFill>
                  <a:schemeClr val="dk1"/>
                </a:solidFill>
                <a:effectLst/>
                <a:uFillTx/>
                <a:latin typeface="Calibri"/>
                <a:ea typeface="宋体"/>
              </a:rPr>
              <a:t>20%</a:t>
            </a:r>
            <a:r>
              <a:rPr lang="en-US" u="none" strike="noStrike" dirty="0">
                <a:solidFill>
                  <a:schemeClr val="dk1"/>
                </a:solidFill>
                <a:effectLst/>
                <a:uFillTx/>
                <a:latin typeface="Calibri"/>
                <a:ea typeface="宋体"/>
              </a:rPr>
              <a:t> of overall </a:t>
            </a:r>
            <a:r>
              <a:rPr lang="en-US" b="1" u="none" strike="noStrike" dirty="0">
                <a:solidFill>
                  <a:schemeClr val="dk1"/>
                </a:solidFill>
                <a:effectLst/>
                <a:uFillTx/>
                <a:latin typeface="Calibri"/>
                <a:ea typeface="宋体"/>
              </a:rPr>
              <a:t>L2C</a:t>
            </a:r>
            <a:r>
              <a:rPr lang="en-US" u="none" strike="noStrike" dirty="0">
                <a:solidFill>
                  <a:schemeClr val="dk1"/>
                </a:solidFill>
                <a:effectLst/>
                <a:uFillTx/>
                <a:latin typeface="Calibri"/>
                <a:ea typeface="宋体"/>
              </a:rPr>
              <a:t> is occupied by </a:t>
            </a:r>
            <a:r>
              <a:rPr lang="en-US" b="1" u="none" strike="noStrike" dirty="0">
                <a:solidFill>
                  <a:srgbClr val="FF0000"/>
                </a:solidFill>
                <a:effectLst/>
                <a:uFillTx/>
                <a:latin typeface="Calibri"/>
                <a:ea typeface="宋体"/>
              </a:rPr>
              <a:t>useless code lines</a:t>
            </a:r>
          </a:p>
        </p:txBody>
      </p:sp>
      <p:pic>
        <p:nvPicPr>
          <p:cNvPr id="13" name="Picture 12">
            <a:extLst>
              <a:ext uri="{FF2B5EF4-FFF2-40B4-BE49-F238E27FC236}">
                <a16:creationId xmlns:a16="http://schemas.microsoft.com/office/drawing/2014/main" id="{F8FED323-C5FA-46F4-B672-CCDEE346D8D7}"/>
              </a:ext>
            </a:extLst>
          </p:cNvPr>
          <p:cNvPicPr>
            <a:picLocks noChangeAspect="1"/>
          </p:cNvPicPr>
          <p:nvPr/>
        </p:nvPicPr>
        <p:blipFill>
          <a:blip r:embed="rId3"/>
          <a:stretch>
            <a:fillRect/>
          </a:stretch>
        </p:blipFill>
        <p:spPr>
          <a:xfrm>
            <a:off x="6072433" y="2914354"/>
            <a:ext cx="6124304" cy="1686172"/>
          </a:xfrm>
          <a:prstGeom prst="rect">
            <a:avLst/>
          </a:prstGeom>
        </p:spPr>
      </p:pic>
      <p:pic>
        <p:nvPicPr>
          <p:cNvPr id="8" name="Picture 7">
            <a:extLst>
              <a:ext uri="{FF2B5EF4-FFF2-40B4-BE49-F238E27FC236}">
                <a16:creationId xmlns:a16="http://schemas.microsoft.com/office/drawing/2014/main" id="{98252E04-7077-4879-A661-42FC64623FD5}"/>
              </a:ext>
            </a:extLst>
          </p:cNvPr>
          <p:cNvPicPr>
            <a:picLocks noChangeAspect="1"/>
          </p:cNvPicPr>
          <p:nvPr/>
        </p:nvPicPr>
        <p:blipFill>
          <a:blip r:embed="rId4"/>
          <a:stretch>
            <a:fillRect/>
          </a:stretch>
        </p:blipFill>
        <p:spPr>
          <a:xfrm>
            <a:off x="496307" y="3005139"/>
            <a:ext cx="5516984" cy="1615881"/>
          </a:xfrm>
          <a:prstGeom prst="rect">
            <a:avLst/>
          </a:prstGeom>
        </p:spPr>
      </p:pic>
      <p:sp>
        <p:nvSpPr>
          <p:cNvPr id="12" name="TextBox 8">
            <a:extLst>
              <a:ext uri="{FF2B5EF4-FFF2-40B4-BE49-F238E27FC236}">
                <a16:creationId xmlns:a16="http://schemas.microsoft.com/office/drawing/2014/main" id="{3F395A2D-D384-4B1A-A376-CA3447A87CC7}"/>
              </a:ext>
            </a:extLst>
          </p:cNvPr>
          <p:cNvSpPr/>
          <p:nvPr/>
        </p:nvSpPr>
        <p:spPr>
          <a:xfrm>
            <a:off x="1124147" y="2837065"/>
            <a:ext cx="4819650" cy="306323"/>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a:lnSpc>
                <a:spcPct val="100000"/>
              </a:lnSpc>
            </a:pPr>
            <a:r>
              <a:rPr lang="en-US" sz="1400" b="0" i="1" u="none" strike="noStrike" dirty="0">
                <a:solidFill>
                  <a:schemeClr val="dk1"/>
                </a:solidFill>
                <a:effectLst/>
                <a:uFillTx/>
                <a:latin typeface="Calibri"/>
                <a:ea typeface="宋体"/>
              </a:rPr>
              <a:t>Fraction of L2C occupied by useful and useless code lines</a:t>
            </a:r>
            <a:endParaRPr lang="en-US" sz="1400" b="0" i="1" u="none" strike="noStrike" dirty="0">
              <a:solidFill>
                <a:srgbClr val="000000"/>
              </a:solidFill>
              <a:effectLst/>
              <a:uFillTx/>
              <a:latin typeface="Arial"/>
            </a:endParaRPr>
          </a:p>
        </p:txBody>
      </p:sp>
      <p:sp>
        <p:nvSpPr>
          <p:cNvPr id="14" name="TextBox 8">
            <a:extLst>
              <a:ext uri="{FF2B5EF4-FFF2-40B4-BE49-F238E27FC236}">
                <a16:creationId xmlns:a16="http://schemas.microsoft.com/office/drawing/2014/main" id="{2BD8A744-4154-4B4D-998D-EF21278F30DA}"/>
              </a:ext>
            </a:extLst>
          </p:cNvPr>
          <p:cNvSpPr/>
          <p:nvPr/>
        </p:nvSpPr>
        <p:spPr>
          <a:xfrm>
            <a:off x="7003891" y="2803711"/>
            <a:ext cx="4673600" cy="306323"/>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a:lnSpc>
                <a:spcPct val="100000"/>
              </a:lnSpc>
            </a:pPr>
            <a:r>
              <a:rPr lang="en-US" sz="1400" b="0" i="1" u="none" strike="noStrike" dirty="0">
                <a:solidFill>
                  <a:schemeClr val="dk1"/>
                </a:solidFill>
                <a:effectLst/>
                <a:uFillTx/>
                <a:latin typeface="Calibri"/>
                <a:ea typeface="宋体"/>
              </a:rPr>
              <a:t>Lifetime of useful and useless code lines in L2C</a:t>
            </a:r>
            <a:endParaRPr lang="en-US" sz="1400" b="0" i="1" u="none" strike="noStrike" dirty="0">
              <a:solidFill>
                <a:srgbClr val="000000"/>
              </a:solidFill>
              <a:effectLst/>
              <a:uFillTx/>
              <a:latin typeface="Arial"/>
            </a:endParaRPr>
          </a:p>
        </p:txBody>
      </p:sp>
      <p:sp>
        <p:nvSpPr>
          <p:cNvPr id="15" name="TextBox 9">
            <a:extLst>
              <a:ext uri="{FF2B5EF4-FFF2-40B4-BE49-F238E27FC236}">
                <a16:creationId xmlns:a16="http://schemas.microsoft.com/office/drawing/2014/main" id="{9C843BCA-9C4A-410C-ACB1-9BC0C7E191CE}"/>
              </a:ext>
            </a:extLst>
          </p:cNvPr>
          <p:cNvSpPr/>
          <p:nvPr/>
        </p:nvSpPr>
        <p:spPr>
          <a:xfrm>
            <a:off x="6013291" y="4588803"/>
            <a:ext cx="5899150" cy="367878"/>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285750" indent="-285750">
              <a:lnSpc>
                <a:spcPct val="100000"/>
              </a:lnSpc>
              <a:buFont typeface="Arial" panose="020B0604020202020204" pitchFamily="34" charset="0"/>
              <a:buChar char="•"/>
            </a:pPr>
            <a:r>
              <a:rPr lang="en-US" b="1" u="none" strike="noStrike" dirty="0">
                <a:solidFill>
                  <a:srgbClr val="0070C0"/>
                </a:solidFill>
                <a:effectLst/>
                <a:uFillTx/>
                <a:latin typeface="Calibri"/>
                <a:ea typeface="宋体"/>
              </a:rPr>
              <a:t>Useful</a:t>
            </a:r>
            <a:r>
              <a:rPr lang="en-US" u="none" strike="noStrike" dirty="0">
                <a:solidFill>
                  <a:schemeClr val="dk1"/>
                </a:solidFill>
                <a:effectLst/>
                <a:uFillTx/>
                <a:latin typeface="Calibri"/>
                <a:ea typeface="宋体"/>
              </a:rPr>
              <a:t> and </a:t>
            </a:r>
            <a:r>
              <a:rPr lang="en-US" b="1" u="none" strike="noStrike" dirty="0">
                <a:solidFill>
                  <a:srgbClr val="FF0000"/>
                </a:solidFill>
                <a:effectLst/>
                <a:uFillTx/>
                <a:latin typeface="Calibri"/>
                <a:ea typeface="宋体"/>
              </a:rPr>
              <a:t>useless</a:t>
            </a:r>
            <a:r>
              <a:rPr lang="en-US" b="1" u="none" strike="noStrike" dirty="0">
                <a:solidFill>
                  <a:schemeClr val="dk1"/>
                </a:solidFill>
                <a:effectLst/>
                <a:uFillTx/>
                <a:latin typeface="Calibri"/>
                <a:ea typeface="宋体"/>
              </a:rPr>
              <a:t> </a:t>
            </a:r>
            <a:r>
              <a:rPr lang="en-US" u="none" strike="noStrike" dirty="0">
                <a:solidFill>
                  <a:schemeClr val="dk1"/>
                </a:solidFill>
                <a:effectLst/>
                <a:uFillTx/>
                <a:latin typeface="Calibri"/>
                <a:ea typeface="宋体"/>
              </a:rPr>
              <a:t>code lines have </a:t>
            </a:r>
            <a:r>
              <a:rPr lang="en-US" b="1" u="none" strike="noStrike" dirty="0">
                <a:solidFill>
                  <a:schemeClr val="dk1"/>
                </a:solidFill>
                <a:effectLst/>
                <a:uFillTx/>
                <a:latin typeface="Calibri"/>
                <a:ea typeface="宋体"/>
              </a:rPr>
              <a:t>similar lifetimes </a:t>
            </a:r>
            <a:r>
              <a:rPr lang="en-US" u="none" strike="noStrike" dirty="0">
                <a:solidFill>
                  <a:schemeClr val="dk1"/>
                </a:solidFill>
                <a:effectLst/>
                <a:uFillTx/>
                <a:latin typeface="Calibri"/>
                <a:ea typeface="宋体"/>
              </a:rPr>
              <a:t>in L2C</a:t>
            </a:r>
            <a:endParaRPr lang="en-US" u="none" strike="noStrike" dirty="0">
              <a:solidFill>
                <a:srgbClr val="FF0000"/>
              </a:solidFill>
              <a:effectLst/>
              <a:uFillTx/>
              <a:latin typeface="Calibri"/>
              <a:ea typeface="宋体"/>
            </a:endParaRPr>
          </a:p>
        </p:txBody>
      </p:sp>
      <p:sp>
        <p:nvSpPr>
          <p:cNvPr id="16" name="TextBox 9">
            <a:extLst>
              <a:ext uri="{FF2B5EF4-FFF2-40B4-BE49-F238E27FC236}">
                <a16:creationId xmlns:a16="http://schemas.microsoft.com/office/drawing/2014/main" id="{A82197D1-2C21-48A7-9533-E8143343A6B0}"/>
              </a:ext>
            </a:extLst>
          </p:cNvPr>
          <p:cNvSpPr/>
          <p:nvPr/>
        </p:nvSpPr>
        <p:spPr>
          <a:xfrm>
            <a:off x="1430803" y="5621365"/>
            <a:ext cx="9025987" cy="444822"/>
          </a:xfrm>
          <a:prstGeom prst="rect">
            <a:avLst/>
          </a:prstGeom>
          <a:solidFill>
            <a:srgbClr val="C00000"/>
          </a:solid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a:lnSpc>
                <a:spcPct val="100000"/>
              </a:lnSpc>
            </a:pPr>
            <a:r>
              <a:rPr lang="en-US" sz="2300" b="1" dirty="0">
                <a:solidFill>
                  <a:schemeClr val="bg1"/>
                </a:solidFill>
                <a:latin typeface="Calibri" panose="020F0502020204030204" pitchFamily="34" charset="0"/>
                <a:ea typeface="Calibri" panose="020F0502020204030204" pitchFamily="34" charset="0"/>
                <a:cs typeface="Calibri" panose="020F0502020204030204" pitchFamily="34" charset="0"/>
              </a:rPr>
              <a:t>L2 Cache </a:t>
            </a:r>
            <a:r>
              <a:rPr lang="en-US" sz="2300" b="1" u="none" strike="noStrike" dirty="0">
                <a:solidFill>
                  <a:schemeClr val="bg1"/>
                </a:solidFill>
                <a:effectLst/>
                <a:uFillTx/>
                <a:latin typeface="Calibri" panose="020F0502020204030204" pitchFamily="34" charset="0"/>
                <a:ea typeface="Calibri" panose="020F0502020204030204" pitchFamily="34" charset="0"/>
                <a:cs typeface="Calibri" panose="020F0502020204030204" pitchFamily="34" charset="0"/>
              </a:rPr>
              <a:t>is polluted with useless code lines </a:t>
            </a:r>
            <a:r>
              <a:rPr lang="en-US" sz="2300" b="1" u="none" strike="noStrike" dirty="0">
                <a:solidFill>
                  <a:schemeClr val="bg1"/>
                </a:solidFill>
                <a:effectLst/>
                <a:uFillTx/>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performance loss</a:t>
            </a:r>
            <a:endParaRPr lang="en-US" sz="2300" b="1" u="none" strike="noStrike" dirty="0">
              <a:solidFill>
                <a:schemeClr val="bg1"/>
              </a:solidFill>
              <a:effectLst/>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21638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4" grpId="0"/>
      <p:bldP spid="15" grpId="0"/>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Title 2"/>
          <p:cNvSpPr/>
          <p:nvPr/>
        </p:nvSpPr>
        <p:spPr>
          <a:xfrm>
            <a:off x="1007640" y="473400"/>
            <a:ext cx="10176480" cy="871200"/>
          </a:xfr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4000" b="1" u="none" strike="noStrike" dirty="0">
                <a:solidFill>
                  <a:srgbClr val="990000"/>
                </a:solidFill>
                <a:effectLst/>
                <a:uFillTx/>
                <a:latin typeface="FrutigerNext LT Medium"/>
                <a:ea typeface="黑体"/>
              </a:rPr>
              <a:t>How to solve </a:t>
            </a:r>
            <a:r>
              <a:rPr lang="en-US" sz="4000" b="1" dirty="0">
                <a:solidFill>
                  <a:srgbClr val="990000"/>
                </a:solidFill>
                <a:latin typeface="FrutigerNext LT Medium"/>
                <a:ea typeface="黑体"/>
              </a:rPr>
              <a:t>FDIP pollution</a:t>
            </a:r>
            <a:endParaRPr lang="en-US" sz="4000" b="0" u="none" strike="noStrike" dirty="0">
              <a:solidFill>
                <a:srgbClr val="000000"/>
              </a:solidFill>
              <a:effectLst/>
              <a:uFillTx/>
              <a:latin typeface="Arial"/>
            </a:endParaRPr>
          </a:p>
        </p:txBody>
      </p:sp>
      <p:sp>
        <p:nvSpPr>
          <p:cNvPr id="4" name="TextBox 10">
            <a:extLst>
              <a:ext uri="{FF2B5EF4-FFF2-40B4-BE49-F238E27FC236}">
                <a16:creationId xmlns:a16="http://schemas.microsoft.com/office/drawing/2014/main" id="{327F7882-EA83-4679-B15D-6502A9ABCB31}"/>
              </a:ext>
            </a:extLst>
          </p:cNvPr>
          <p:cNvSpPr/>
          <p:nvPr/>
        </p:nvSpPr>
        <p:spPr>
          <a:xfrm>
            <a:off x="1007640" y="1642731"/>
            <a:ext cx="9695653" cy="3572538"/>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342900" indent="-342900" algn="just">
              <a:lnSpc>
                <a:spcPct val="150000"/>
              </a:lnSpc>
              <a:buFont typeface="Arial" panose="020B0604020202020204" pitchFamily="34" charset="0"/>
              <a:buChar char="•"/>
            </a:pPr>
            <a:r>
              <a:rPr lang="en-US" sz="24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Throttle FDIP</a:t>
            </a:r>
          </a:p>
          <a:p>
            <a:pPr marL="800100" lvl="1" indent="-342900" algn="just">
              <a:lnSpc>
                <a:spcPct val="150000"/>
              </a:lnSpc>
              <a:buFont typeface="Arial" panose="020B0604020202020204" pitchFamily="34" charset="0"/>
              <a:buChar char="•"/>
            </a:pPr>
            <a:r>
              <a:rPr lang="en-US" sz="21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Requires very accurate throttling, otherwise hurt perf</a:t>
            </a:r>
          </a:p>
          <a:p>
            <a:pPr marL="800100" lvl="1" indent="-342900" algn="just">
              <a:lnSpc>
                <a:spcPct val="150000"/>
              </a:lnSpc>
              <a:buFont typeface="Arial" panose="020B0604020202020204" pitchFamily="34" charset="0"/>
              <a:buChar char="•"/>
            </a:pPr>
            <a:r>
              <a:rPr lang="en-US" sz="21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Hard to achieve without significant storage overhead</a:t>
            </a:r>
          </a:p>
          <a:p>
            <a:pPr algn="just">
              <a:lnSpc>
                <a:spcPct val="150000"/>
              </a:lnSpc>
            </a:pPr>
            <a:endParaRPr lang="en-US" sz="21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endParaRPr>
          </a:p>
          <a:p>
            <a:pPr marL="342900" indent="-342900" algn="just">
              <a:lnSpc>
                <a:spcPct val="150000"/>
              </a:lnSpc>
              <a:buFont typeface="Arial" panose="020B0604020202020204" pitchFamily="34" charset="0"/>
              <a:buChar char="•"/>
            </a:pPr>
            <a:r>
              <a:rPr lang="en-US" sz="24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Reduce lifetime of </a:t>
            </a:r>
            <a:r>
              <a:rPr lang="en-US" sz="2400" b="1" u="none" strike="noStrike" dirty="0">
                <a:solidFill>
                  <a:srgbClr val="FF0000"/>
                </a:solidFill>
                <a:effectLst/>
                <a:uFillTx/>
                <a:latin typeface="Calibri" panose="020F0502020204030204" pitchFamily="34" charset="0"/>
                <a:ea typeface="Calibri" panose="020F0502020204030204" pitchFamily="34" charset="0"/>
                <a:cs typeface="Calibri" panose="020F0502020204030204" pitchFamily="34" charset="0"/>
              </a:rPr>
              <a:t>useless</a:t>
            </a:r>
            <a:r>
              <a:rPr lang="en-US" sz="24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 code lines in the caches</a:t>
            </a:r>
          </a:p>
          <a:p>
            <a:pPr marL="800100" lvl="1" indent="-342900" algn="just">
              <a:lnSpc>
                <a:spcPct val="150000"/>
              </a:lnSpc>
              <a:buFont typeface="Arial" panose="020B0604020202020204" pitchFamily="34" charset="0"/>
              <a:buChar char="•"/>
            </a:pPr>
            <a:r>
              <a:rPr lang="en-US" sz="21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Quickly evict </a:t>
            </a:r>
            <a:r>
              <a:rPr lang="en-US" sz="2100" b="1" u="none" strike="noStrike" dirty="0">
                <a:solidFill>
                  <a:srgbClr val="FF0000"/>
                </a:solidFill>
                <a:effectLst/>
                <a:uFillTx/>
                <a:latin typeface="Calibri" panose="020F0502020204030204" pitchFamily="34" charset="0"/>
                <a:ea typeface="Calibri" panose="020F0502020204030204" pitchFamily="34" charset="0"/>
                <a:cs typeface="Calibri" panose="020F0502020204030204" pitchFamily="34" charset="0"/>
              </a:rPr>
              <a:t>useless</a:t>
            </a:r>
            <a:r>
              <a:rPr lang="en-US" sz="21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 code lines </a:t>
            </a:r>
          </a:p>
          <a:p>
            <a:pPr marL="1257300" lvl="2" indent="-342900" algn="just">
              <a:lnSpc>
                <a:spcPct val="150000"/>
              </a:lnSpc>
              <a:buFont typeface="Arial" panose="020B0604020202020204" pitchFamily="34" charset="0"/>
              <a:buChar char="•"/>
            </a:pP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rPr>
              <a:t>Other line types enjoy higher lifetime (including </a:t>
            </a:r>
            <a:r>
              <a:rPr lang="en-US" sz="2100" b="1" dirty="0">
                <a:solidFill>
                  <a:srgbClr val="0070C0"/>
                </a:solidFill>
                <a:latin typeface="Calibri" panose="020F0502020204030204" pitchFamily="34" charset="0"/>
                <a:ea typeface="Calibri" panose="020F0502020204030204" pitchFamily="34" charset="0"/>
                <a:cs typeface="Calibri" panose="020F0502020204030204" pitchFamily="34" charset="0"/>
              </a:rPr>
              <a:t>useful</a:t>
            </a: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rPr>
              <a:t> code lines)</a:t>
            </a:r>
          </a:p>
        </p:txBody>
      </p:sp>
      <p:sp>
        <p:nvSpPr>
          <p:cNvPr id="5" name="Rectangle: Rounded Corners 4">
            <a:extLst>
              <a:ext uri="{FF2B5EF4-FFF2-40B4-BE49-F238E27FC236}">
                <a16:creationId xmlns:a16="http://schemas.microsoft.com/office/drawing/2014/main" id="{7310E9B6-765B-46FF-8789-CFB178BE3F74}"/>
              </a:ext>
            </a:extLst>
          </p:cNvPr>
          <p:cNvSpPr/>
          <p:nvPr/>
        </p:nvSpPr>
        <p:spPr>
          <a:xfrm>
            <a:off x="1007640" y="3657600"/>
            <a:ext cx="9281766" cy="1665171"/>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9781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Title 2"/>
          <p:cNvSpPr/>
          <p:nvPr/>
        </p:nvSpPr>
        <p:spPr>
          <a:xfrm>
            <a:off x="1007640" y="473400"/>
            <a:ext cx="10176480" cy="871200"/>
          </a:xfr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4000" b="1" u="none" strike="noStrike">
                <a:solidFill>
                  <a:srgbClr val="990000"/>
                </a:solidFill>
                <a:effectLst/>
                <a:uFillTx/>
                <a:latin typeface="FrutigerNext LT Medium"/>
                <a:ea typeface="黑体"/>
              </a:rPr>
              <a:t>Reduce lifetime of useless lines in L2</a:t>
            </a:r>
            <a:endParaRPr lang="en-US" sz="4000" b="0" u="none" strike="noStrike">
              <a:solidFill>
                <a:srgbClr val="000000"/>
              </a:solidFill>
              <a:effectLst/>
              <a:uFillTx/>
              <a:latin typeface="Arial"/>
            </a:endParaRPr>
          </a:p>
        </p:txBody>
      </p:sp>
      <p:pic>
        <p:nvPicPr>
          <p:cNvPr id="7" name="Picture 6">
            <a:extLst>
              <a:ext uri="{FF2B5EF4-FFF2-40B4-BE49-F238E27FC236}">
                <a16:creationId xmlns:a16="http://schemas.microsoft.com/office/drawing/2014/main" id="{954383DA-A675-4427-B534-B4620F0804A1}"/>
              </a:ext>
            </a:extLst>
          </p:cNvPr>
          <p:cNvPicPr>
            <a:picLocks noChangeAspect="1"/>
          </p:cNvPicPr>
          <p:nvPr/>
        </p:nvPicPr>
        <p:blipFill>
          <a:blip r:embed="rId3"/>
          <a:stretch>
            <a:fillRect/>
          </a:stretch>
        </p:blipFill>
        <p:spPr>
          <a:xfrm>
            <a:off x="1007640" y="3050286"/>
            <a:ext cx="5880565" cy="1312685"/>
          </a:xfrm>
          <a:prstGeom prst="rect">
            <a:avLst/>
          </a:prstGeom>
        </p:spPr>
      </p:pic>
      <p:pic>
        <p:nvPicPr>
          <p:cNvPr id="8" name="Picture 7">
            <a:extLst>
              <a:ext uri="{FF2B5EF4-FFF2-40B4-BE49-F238E27FC236}">
                <a16:creationId xmlns:a16="http://schemas.microsoft.com/office/drawing/2014/main" id="{D0535753-C6EE-422E-9A6C-E4F3CA688D37}"/>
              </a:ext>
            </a:extLst>
          </p:cNvPr>
          <p:cNvPicPr>
            <a:picLocks noChangeAspect="1"/>
          </p:cNvPicPr>
          <p:nvPr/>
        </p:nvPicPr>
        <p:blipFill rotWithShape="1">
          <a:blip r:embed="rId4"/>
          <a:srcRect l="37198"/>
          <a:stretch/>
        </p:blipFill>
        <p:spPr>
          <a:xfrm>
            <a:off x="7205890" y="2582829"/>
            <a:ext cx="4095753" cy="2247598"/>
          </a:xfrm>
          <a:prstGeom prst="rect">
            <a:avLst/>
          </a:prstGeom>
        </p:spPr>
      </p:pic>
      <p:sp>
        <p:nvSpPr>
          <p:cNvPr id="9" name="TextBox 10">
            <a:extLst>
              <a:ext uri="{FF2B5EF4-FFF2-40B4-BE49-F238E27FC236}">
                <a16:creationId xmlns:a16="http://schemas.microsoft.com/office/drawing/2014/main" id="{83D22437-1468-4E40-8A33-E1A05374921B}"/>
              </a:ext>
            </a:extLst>
          </p:cNvPr>
          <p:cNvSpPr/>
          <p:nvPr/>
        </p:nvSpPr>
        <p:spPr>
          <a:xfrm>
            <a:off x="1007640" y="1642731"/>
            <a:ext cx="10294003" cy="106037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342900" indent="-342900" algn="just">
              <a:buFont typeface="Arial" panose="020B0604020202020204" pitchFamily="34" charset="0"/>
              <a:buChar char="•"/>
            </a:pPr>
            <a:r>
              <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Naïve Idea: </a:t>
            </a:r>
            <a:r>
              <a:rPr lang="en-US" sz="21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insert all code blocks in L2C at the lowest priority</a:t>
            </a:r>
          </a:p>
          <a:p>
            <a:pPr marL="800100" lvl="1" indent="-342900">
              <a:buFont typeface="Arial" panose="020B0604020202020204" pitchFamily="34" charset="0"/>
              <a:buChar char="•"/>
            </a:pPr>
            <a:r>
              <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rPr>
              <a:t>Assumption:</a:t>
            </a: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rPr>
              <a:t> </a:t>
            </a:r>
            <a:r>
              <a:rPr lang="en-US" sz="2100" b="1" u="none" strike="noStrike" dirty="0">
                <a:solidFill>
                  <a:srgbClr val="0070C0"/>
                </a:solidFill>
                <a:effectLst/>
                <a:uFillTx/>
                <a:latin typeface="FrutigerNext LT Regular"/>
              </a:rPr>
              <a:t>useful</a:t>
            </a:r>
            <a:r>
              <a:rPr lang="en-US" sz="2100" u="none" strike="noStrike" dirty="0">
                <a:solidFill>
                  <a:schemeClr val="dk1"/>
                </a:solidFill>
                <a:effectLst/>
                <a:uFillTx/>
                <a:latin typeface="FrutigerNext LT Regular"/>
              </a:rPr>
              <a:t> code lines will get hits, </a:t>
            </a:r>
            <a:r>
              <a:rPr lang="en-US" sz="2100" b="1" u="none" strike="noStrike" dirty="0">
                <a:solidFill>
                  <a:srgbClr val="FF0000"/>
                </a:solidFill>
                <a:effectLst/>
                <a:uFillTx/>
                <a:latin typeface="FrutigerNext LT Regular"/>
              </a:rPr>
              <a:t>useless</a:t>
            </a:r>
            <a:r>
              <a:rPr lang="en-US" sz="2100" u="none" strike="noStrike" dirty="0">
                <a:solidFill>
                  <a:schemeClr val="dk1"/>
                </a:solidFill>
                <a:effectLst/>
                <a:uFillTx/>
                <a:latin typeface="FrutigerNext LT Regular"/>
              </a:rPr>
              <a:t> code lines will quickly get evicted</a:t>
            </a:r>
          </a:p>
          <a:p>
            <a:pPr marL="800100" lvl="1" indent="-342900" algn="just">
              <a:buFont typeface="Arial" panose="020B0604020202020204" pitchFamily="34" charset="0"/>
              <a:buChar char="•"/>
            </a:pPr>
            <a:endPar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extBox 10">
            <a:extLst>
              <a:ext uri="{FF2B5EF4-FFF2-40B4-BE49-F238E27FC236}">
                <a16:creationId xmlns:a16="http://schemas.microsoft.com/office/drawing/2014/main" id="{C91FF842-FC80-465D-8E08-6595C4E284BA}"/>
              </a:ext>
            </a:extLst>
          </p:cNvPr>
          <p:cNvSpPr/>
          <p:nvPr/>
        </p:nvSpPr>
        <p:spPr>
          <a:xfrm>
            <a:off x="1007639" y="4522420"/>
            <a:ext cx="10294003" cy="106037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342900" indent="-342900" algn="just">
              <a:buFont typeface="Arial" panose="020B0604020202020204" pitchFamily="34" charset="0"/>
              <a:buChar char="•"/>
            </a:pPr>
            <a:r>
              <a:rPr lang="en-US" sz="21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Why doesn’t it work?</a:t>
            </a:r>
          </a:p>
          <a:p>
            <a:pPr marL="800100" lvl="1" indent="-342900" algn="just">
              <a:buFont typeface="Arial" panose="020B0604020202020204" pitchFamily="34" charset="0"/>
              <a:buChar char="•"/>
            </a:pPr>
            <a:r>
              <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rPr>
              <a:t>Both</a:t>
            </a: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rPr>
              <a:t> </a:t>
            </a:r>
            <a:r>
              <a:rPr lang="en-US" sz="2100" b="1" dirty="0">
                <a:solidFill>
                  <a:srgbClr val="0070C0"/>
                </a:solidFill>
                <a:latin typeface="Calibri" panose="020F0502020204030204" pitchFamily="34" charset="0"/>
                <a:ea typeface="Calibri" panose="020F0502020204030204" pitchFamily="34" charset="0"/>
                <a:cs typeface="Calibri" panose="020F0502020204030204" pitchFamily="34" charset="0"/>
              </a:rPr>
              <a:t>useful</a:t>
            </a: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rPr>
              <a:t> and </a:t>
            </a:r>
            <a:r>
              <a:rPr lang="en-US" sz="2100" b="1" dirty="0">
                <a:solidFill>
                  <a:srgbClr val="FF0000"/>
                </a:solidFill>
                <a:latin typeface="Calibri" panose="020F0502020204030204" pitchFamily="34" charset="0"/>
                <a:ea typeface="Calibri" panose="020F0502020204030204" pitchFamily="34" charset="0"/>
                <a:cs typeface="Calibri" panose="020F0502020204030204" pitchFamily="34" charset="0"/>
              </a:rPr>
              <a:t>useless</a:t>
            </a: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rPr>
              <a:t> code lines </a:t>
            </a:r>
            <a:r>
              <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rPr>
              <a:t>get evicted quickly</a:t>
            </a:r>
          </a:p>
          <a:p>
            <a:pPr marL="800100" lvl="1" indent="-342900" algn="just">
              <a:buFont typeface="Arial" panose="020B0604020202020204" pitchFamily="34" charset="0"/>
              <a:buChar char="•"/>
            </a:pP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rPr>
              <a:t>Reuse distance of </a:t>
            </a:r>
            <a:r>
              <a:rPr lang="en-US" sz="2100" b="1" dirty="0">
                <a:solidFill>
                  <a:srgbClr val="0070C0"/>
                </a:solidFill>
                <a:latin typeface="Calibri" panose="020F0502020204030204" pitchFamily="34" charset="0"/>
                <a:ea typeface="Calibri" panose="020F0502020204030204" pitchFamily="34" charset="0"/>
                <a:cs typeface="Calibri" panose="020F0502020204030204" pitchFamily="34" charset="0"/>
              </a:rPr>
              <a:t>useful</a:t>
            </a: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rPr>
              <a:t> lines is now larger than their lifetimes in L2C</a:t>
            </a:r>
            <a:r>
              <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46508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Title 2"/>
          <p:cNvSpPr/>
          <p:nvPr/>
        </p:nvSpPr>
        <p:spPr>
          <a:xfrm>
            <a:off x="1007640" y="473400"/>
            <a:ext cx="10176480" cy="871200"/>
          </a:xfr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4000" b="1" u="none" strike="noStrike" dirty="0">
                <a:solidFill>
                  <a:srgbClr val="990000"/>
                </a:solidFill>
                <a:effectLst/>
                <a:uFillTx/>
                <a:latin typeface="FrutigerNext LT Medium"/>
                <a:ea typeface="黑体"/>
              </a:rPr>
              <a:t>Bumper approach to reducing useless lifetime</a:t>
            </a:r>
            <a:endParaRPr lang="en-US" sz="4000" b="0" u="none" strike="noStrike" dirty="0">
              <a:solidFill>
                <a:srgbClr val="000000"/>
              </a:solidFill>
              <a:effectLst/>
              <a:uFillTx/>
              <a:latin typeface="Arial"/>
            </a:endParaRPr>
          </a:p>
        </p:txBody>
      </p:sp>
      <p:sp>
        <p:nvSpPr>
          <p:cNvPr id="4" name="TextBox 10">
            <a:extLst>
              <a:ext uri="{FF2B5EF4-FFF2-40B4-BE49-F238E27FC236}">
                <a16:creationId xmlns:a16="http://schemas.microsoft.com/office/drawing/2014/main" id="{17A368B4-E7F7-4549-B4B3-B8950D857399}"/>
              </a:ext>
            </a:extLst>
          </p:cNvPr>
          <p:cNvSpPr/>
          <p:nvPr/>
        </p:nvSpPr>
        <p:spPr>
          <a:xfrm>
            <a:off x="887063" y="1642731"/>
            <a:ext cx="12396861" cy="3312851"/>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342900" indent="-342900" algn="just">
              <a:lnSpc>
                <a:spcPct val="150000"/>
              </a:lnSpc>
              <a:buFont typeface="Arial" panose="020B0604020202020204" pitchFamily="34" charset="0"/>
              <a:buChar char="•"/>
            </a:pPr>
            <a:r>
              <a:rPr lang="en-US" sz="21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Naïve </a:t>
            </a:r>
            <a:r>
              <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insertion of all code lines </a:t>
            </a:r>
            <a:r>
              <a:rPr lang="en-US" sz="21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at </a:t>
            </a:r>
            <a:r>
              <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lowest priority</a:t>
            </a:r>
            <a:r>
              <a:rPr lang="en-US" sz="21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 at L2C</a:t>
            </a:r>
          </a:p>
          <a:p>
            <a:pPr marL="342900" indent="-342900" algn="just">
              <a:lnSpc>
                <a:spcPct val="150000"/>
              </a:lnSpc>
              <a:buFont typeface="Arial" panose="020B0604020202020204" pitchFamily="34" charset="0"/>
              <a:buChar char="•"/>
            </a:pPr>
            <a:r>
              <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rPr>
              <a:t>Detect </a:t>
            </a:r>
            <a:r>
              <a:rPr lang="en-US" sz="2100" b="1" dirty="0">
                <a:solidFill>
                  <a:srgbClr val="0070C0"/>
                </a:solidFill>
                <a:latin typeface="Calibri" panose="020F0502020204030204" pitchFamily="34" charset="0"/>
                <a:ea typeface="Calibri" panose="020F0502020204030204" pitchFamily="34" charset="0"/>
                <a:cs typeface="Calibri" panose="020F0502020204030204" pitchFamily="34" charset="0"/>
              </a:rPr>
              <a:t>useful</a:t>
            </a:r>
            <a:r>
              <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rPr>
              <a:t> </a:t>
            </a: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rPr>
              <a:t>code lines </a:t>
            </a: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en-US" sz="2100" b="1" u="sng"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promote</a:t>
            </a: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them (</a:t>
            </a:r>
            <a:r>
              <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increase</a:t>
            </a: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their </a:t>
            </a:r>
            <a:r>
              <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priority)</a:t>
            </a: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L2C</a:t>
            </a:r>
          </a:p>
          <a:p>
            <a:pPr marL="342900" indent="-342900" algn="just">
              <a:lnSpc>
                <a:spcPct val="150000"/>
              </a:lnSpc>
              <a:buFont typeface="Arial" panose="020B0604020202020204" pitchFamily="34" charset="0"/>
              <a:buChar char="•"/>
            </a:pP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How to detect </a:t>
            </a:r>
            <a:r>
              <a:rPr lang="en-US" sz="2100" b="1" dirty="0">
                <a:solidFill>
                  <a:srgbClr val="0070C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useful</a:t>
            </a: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code lines?</a:t>
            </a:r>
          </a:p>
          <a:p>
            <a:pPr marL="990720" lvl="1" indent="-380880">
              <a:lnSpc>
                <a:spcPct val="140000"/>
              </a:lnSpc>
              <a:buClr>
                <a:srgbClr val="000000"/>
              </a:buClr>
              <a:buSzPct val="50000"/>
              <a:buFont typeface="Wingdings" charset="2"/>
              <a:buChar char=""/>
            </a:pPr>
            <a:r>
              <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At fetch:</a:t>
            </a:r>
            <a:r>
              <a:rPr lang="en-US" sz="2100" b="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 </a:t>
            </a:r>
            <a:r>
              <a:rPr lang="en-US" sz="2100" b="1" u="none" strike="noStrike" dirty="0">
                <a:solidFill>
                  <a:srgbClr val="FF0000"/>
                </a:solidFill>
                <a:effectLst/>
                <a:uFillTx/>
                <a:latin typeface="Calibri" panose="020F0502020204030204" pitchFamily="34" charset="0"/>
                <a:ea typeface="Calibri" panose="020F0502020204030204" pitchFamily="34" charset="0"/>
                <a:cs typeface="Calibri" panose="020F0502020204030204" pitchFamily="34" charset="0"/>
              </a:rPr>
              <a:t>60%</a:t>
            </a:r>
            <a:r>
              <a:rPr lang="en-US" sz="2100" b="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 of fetch hits are on </a:t>
            </a:r>
            <a:r>
              <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wrong path </a:t>
            </a:r>
            <a:r>
              <a:rPr lang="en-US" sz="2100" b="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-&gt; too </a:t>
            </a:r>
            <a:r>
              <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many promotions of </a:t>
            </a:r>
            <a:r>
              <a:rPr lang="en-US" sz="2100" b="1" u="none" strike="noStrike" dirty="0">
                <a:solidFill>
                  <a:srgbClr val="FF0000"/>
                </a:solidFill>
                <a:effectLst/>
                <a:uFillTx/>
                <a:latin typeface="Calibri" panose="020F0502020204030204" pitchFamily="34" charset="0"/>
                <a:ea typeface="Calibri" panose="020F0502020204030204" pitchFamily="34" charset="0"/>
                <a:cs typeface="Calibri" panose="020F0502020204030204" pitchFamily="34" charset="0"/>
              </a:rPr>
              <a:t>useless</a:t>
            </a:r>
            <a:r>
              <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 code lines</a:t>
            </a:r>
          </a:p>
          <a:p>
            <a:pPr marL="990720" lvl="1" indent="-380880">
              <a:lnSpc>
                <a:spcPct val="140000"/>
              </a:lnSpc>
              <a:buClr>
                <a:srgbClr val="000000"/>
              </a:buClr>
              <a:buSzPct val="50000"/>
              <a:buFont typeface="Wingdings" charset="2"/>
              <a:buChar char=""/>
            </a:pPr>
            <a:r>
              <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At commit: </a:t>
            </a:r>
            <a:r>
              <a:rPr lang="en-US" sz="2100" b="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need mechanism to </a:t>
            </a:r>
            <a:r>
              <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propagate</a:t>
            </a:r>
            <a:r>
              <a:rPr lang="en-US" sz="2100" b="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 </a:t>
            </a:r>
            <a:r>
              <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usefulness from commit to L2C</a:t>
            </a:r>
          </a:p>
          <a:p>
            <a:pPr marL="990720" lvl="1" indent="-380880">
              <a:lnSpc>
                <a:spcPct val="140000"/>
              </a:lnSpc>
              <a:buClr>
                <a:srgbClr val="000000"/>
              </a:buClr>
              <a:buSzPct val="50000"/>
              <a:buFont typeface="Wingdings" charset="2"/>
              <a:buChar char=""/>
            </a:pPr>
            <a:r>
              <a:rPr lang="en-US" sz="2100" b="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How can this </a:t>
            </a: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rPr>
              <a:t>commit mechanism be </a:t>
            </a:r>
            <a:r>
              <a:rPr lang="en-US" sz="2100" b="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efficiently implemented </a:t>
            </a:r>
            <a:r>
              <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rPr>
              <a:t>on</a:t>
            </a:r>
            <a:r>
              <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 real CPU microarchitecture</a:t>
            </a:r>
            <a:r>
              <a:rPr lang="en-US" sz="2100" b="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a:t>
            </a:r>
            <a:endPar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endParaRPr>
          </a:p>
          <a:p>
            <a:pPr marL="990720" lvl="1" indent="-380880">
              <a:lnSpc>
                <a:spcPct val="140000"/>
              </a:lnSpc>
              <a:buClr>
                <a:srgbClr val="000000"/>
              </a:buClr>
              <a:buSzPct val="50000"/>
              <a:buFont typeface="Wingdings" charset="2"/>
              <a:buChar char=""/>
            </a:pPr>
            <a:endPar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31575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Title 2"/>
          <p:cNvSpPr/>
          <p:nvPr/>
        </p:nvSpPr>
        <p:spPr>
          <a:xfrm>
            <a:off x="1007640" y="473400"/>
            <a:ext cx="10176480" cy="871200"/>
          </a:xfr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4000" b="1" u="none" strike="noStrike" dirty="0">
                <a:solidFill>
                  <a:srgbClr val="990000"/>
                </a:solidFill>
                <a:effectLst/>
                <a:uFillTx/>
                <a:latin typeface="FrutigerNext LT Medium"/>
                <a:ea typeface="黑体"/>
              </a:rPr>
              <a:t>Bumper micro-architecture</a:t>
            </a:r>
            <a:endParaRPr lang="en-US" sz="4000" b="0" u="none" strike="noStrike" dirty="0">
              <a:solidFill>
                <a:srgbClr val="000000"/>
              </a:solidFill>
              <a:effectLst/>
              <a:uFillTx/>
              <a:latin typeface="Arial"/>
            </a:endParaRPr>
          </a:p>
        </p:txBody>
      </p:sp>
      <p:sp>
        <p:nvSpPr>
          <p:cNvPr id="2" name="TextBox 10">
            <a:extLst>
              <a:ext uri="{FF2B5EF4-FFF2-40B4-BE49-F238E27FC236}">
                <a16:creationId xmlns:a16="http://schemas.microsoft.com/office/drawing/2014/main" id="{49700E42-AAC1-8440-DFDA-D6F106104621}"/>
              </a:ext>
            </a:extLst>
          </p:cNvPr>
          <p:cNvSpPr/>
          <p:nvPr/>
        </p:nvSpPr>
        <p:spPr>
          <a:xfrm>
            <a:off x="821660" y="1767733"/>
            <a:ext cx="11184360" cy="2353037"/>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just"/>
            <a:r>
              <a:rPr lang="en-US" sz="2100" dirty="0">
                <a:latin typeface="Calibri" panose="020F0502020204030204" pitchFamily="34" charset="0"/>
                <a:ea typeface="Calibri" panose="020F0502020204030204" pitchFamily="34" charset="0"/>
                <a:cs typeface="Calibri" panose="020F0502020204030204" pitchFamily="34" charset="0"/>
              </a:rPr>
              <a:t>Goal: </a:t>
            </a:r>
            <a:r>
              <a:rPr lang="en-US" sz="2100" b="1" dirty="0">
                <a:latin typeface="Calibri" panose="020F0502020204030204" pitchFamily="34" charset="0"/>
                <a:ea typeface="Calibri" panose="020F0502020204030204" pitchFamily="34" charset="0"/>
                <a:cs typeface="Calibri" panose="020F0502020204030204" pitchFamily="34" charset="0"/>
              </a:rPr>
              <a:t>Efficiently</a:t>
            </a:r>
            <a:r>
              <a:rPr lang="en-US" sz="2100" dirty="0">
                <a:latin typeface="Calibri" panose="020F0502020204030204" pitchFamily="34" charset="0"/>
                <a:ea typeface="Calibri" panose="020F0502020204030204" pitchFamily="34" charset="0"/>
                <a:cs typeface="Calibri" panose="020F0502020204030204" pitchFamily="34" charset="0"/>
              </a:rPr>
              <a:t> propagate commit information from the retire stage to the L2C</a:t>
            </a:r>
          </a:p>
          <a:p>
            <a:pPr algn="just"/>
            <a:endParaRPr lang="en-US" sz="21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endParaRPr>
          </a:p>
          <a:p>
            <a:pPr marL="342900" indent="-342900" algn="just">
              <a:buFont typeface="Arial" panose="020B0604020202020204" pitchFamily="34" charset="0"/>
              <a:buChar char="•"/>
            </a:pPr>
            <a:r>
              <a:rPr lang="en-US" sz="21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Design principles</a:t>
            </a:r>
          </a:p>
          <a:p>
            <a:pPr marL="800100" lvl="1" indent="-342900" algn="just">
              <a:buFont typeface="Arial" panose="020B0604020202020204" pitchFamily="34" charset="0"/>
              <a:buChar char="•"/>
            </a:pPr>
            <a:r>
              <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rPr>
              <a:t>Low storage overhead</a:t>
            </a: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rPr>
              <a:t>: no added metadata per L2C line</a:t>
            </a:r>
          </a:p>
          <a:p>
            <a:pPr marL="800100" lvl="1" indent="-342900" algn="just">
              <a:buFont typeface="Arial" panose="020B0604020202020204" pitchFamily="34" charset="0"/>
              <a:buChar char="•"/>
            </a:pPr>
            <a:r>
              <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Low</a:t>
            </a:r>
            <a:r>
              <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rPr>
              <a:t> power overhead</a:t>
            </a: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rPr>
              <a:t>: do not send promotion hints on every committed instruction</a:t>
            </a:r>
          </a:p>
          <a:p>
            <a:pPr marL="800100" lvl="1" indent="-342900" algn="just">
              <a:buFont typeface="Arial" panose="020B0604020202020204" pitchFamily="34" charset="0"/>
              <a:buChar char="•"/>
            </a:pPr>
            <a:r>
              <a:rPr lang="en-US" sz="21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Low</a:t>
            </a:r>
            <a:r>
              <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rPr>
              <a:t> bandwidth overhead</a:t>
            </a: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rPr>
              <a:t>: add minimum number of extra cache lookups and messages</a:t>
            </a:r>
          </a:p>
          <a:p>
            <a:pPr lvl="1" algn="just"/>
            <a:endParaRPr lang="en-US" sz="21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Title 2"/>
          <p:cNvSpPr/>
          <p:nvPr/>
        </p:nvSpPr>
        <p:spPr>
          <a:xfrm>
            <a:off x="1007640" y="473400"/>
            <a:ext cx="10176480" cy="871200"/>
          </a:xfr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4000" b="1" u="none" strike="noStrike" dirty="0">
                <a:solidFill>
                  <a:srgbClr val="990000"/>
                </a:solidFill>
                <a:effectLst/>
                <a:uFillTx/>
                <a:latin typeface="FrutigerNext LT Medium"/>
                <a:ea typeface="黑体"/>
              </a:rPr>
              <a:t>Bumper micro-architecture</a:t>
            </a:r>
            <a:endParaRPr lang="en-US" sz="4000" b="0" u="none" strike="noStrike" dirty="0">
              <a:solidFill>
                <a:srgbClr val="000000"/>
              </a:solidFill>
              <a:effectLst/>
              <a:uFillTx/>
              <a:latin typeface="Arial"/>
            </a:endParaRPr>
          </a:p>
        </p:txBody>
      </p:sp>
      <p:graphicFrame>
        <p:nvGraphicFramePr>
          <p:cNvPr id="11" name="Table 10">
            <a:extLst>
              <a:ext uri="{FF2B5EF4-FFF2-40B4-BE49-F238E27FC236}">
                <a16:creationId xmlns:a16="http://schemas.microsoft.com/office/drawing/2014/main" id="{2D4A2A1B-54AB-41BA-A0B4-E26288C7C1FC}"/>
              </a:ext>
            </a:extLst>
          </p:cNvPr>
          <p:cNvGraphicFramePr>
            <a:graphicFrameLocks noGrp="1"/>
          </p:cNvGraphicFramePr>
          <p:nvPr>
            <p:extLst>
              <p:ext uri="{D42A27DB-BD31-4B8C-83A1-F6EECF244321}">
                <p14:modId xmlns:p14="http://schemas.microsoft.com/office/powerpoint/2010/main" val="2559390651"/>
              </p:ext>
            </p:extLst>
          </p:nvPr>
        </p:nvGraphicFramePr>
        <p:xfrm>
          <a:off x="4333310" y="2179233"/>
          <a:ext cx="1314417" cy="1066800"/>
        </p:xfrm>
        <a:graphic>
          <a:graphicData uri="http://schemas.openxmlformats.org/drawingml/2006/table">
            <a:tbl>
              <a:tblPr firstRow="1" bandRow="1">
                <a:tableStyleId>{073A0DAA-6AF3-43AB-8588-CEC1D06C72B9}</a:tableStyleId>
              </a:tblPr>
              <a:tblGrid>
                <a:gridCol w="657437">
                  <a:extLst>
                    <a:ext uri="{9D8B030D-6E8A-4147-A177-3AD203B41FA5}">
                      <a16:colId xmlns:a16="http://schemas.microsoft.com/office/drawing/2014/main" val="2438559499"/>
                    </a:ext>
                  </a:extLst>
                </a:gridCol>
                <a:gridCol w="656980">
                  <a:extLst>
                    <a:ext uri="{9D8B030D-6E8A-4147-A177-3AD203B41FA5}">
                      <a16:colId xmlns:a16="http://schemas.microsoft.com/office/drawing/2014/main" val="2452589140"/>
                    </a:ext>
                  </a:extLst>
                </a:gridCol>
              </a:tblGrid>
              <a:tr h="147258">
                <a:tc gridSpan="2">
                  <a:txBody>
                    <a:bodyPr/>
                    <a:lstStyle/>
                    <a:p>
                      <a:pPr algn="ctr"/>
                      <a:r>
                        <a:rPr lang="en-US" dirty="0"/>
                        <a:t>L1I Cache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06734235"/>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a:t>Tag</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7204309"/>
                  </a:ext>
                </a:extLst>
              </a:tr>
              <a:tr h="0">
                <a:tc>
                  <a:txBody>
                    <a:bodyPr/>
                    <a:lstStyle/>
                    <a:p>
                      <a:pPr algn="ctr"/>
                      <a:r>
                        <a:rPr lang="en-US" sz="1700"/>
                        <a:t>Tag</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1505732"/>
                  </a:ext>
                </a:extLst>
              </a:tr>
            </a:tbl>
          </a:graphicData>
        </a:graphic>
      </p:graphicFrame>
      <p:graphicFrame>
        <p:nvGraphicFramePr>
          <p:cNvPr id="20" name="Table 19">
            <a:extLst>
              <a:ext uri="{FF2B5EF4-FFF2-40B4-BE49-F238E27FC236}">
                <a16:creationId xmlns:a16="http://schemas.microsoft.com/office/drawing/2014/main" id="{C5AE84C7-580C-4821-B96D-1003A8B76E59}"/>
              </a:ext>
            </a:extLst>
          </p:cNvPr>
          <p:cNvGraphicFramePr>
            <a:graphicFrameLocks noGrp="1"/>
          </p:cNvGraphicFramePr>
          <p:nvPr>
            <p:extLst>
              <p:ext uri="{D42A27DB-BD31-4B8C-83A1-F6EECF244321}">
                <p14:modId xmlns:p14="http://schemas.microsoft.com/office/powerpoint/2010/main" val="3339409070"/>
              </p:ext>
            </p:extLst>
          </p:nvPr>
        </p:nvGraphicFramePr>
        <p:xfrm>
          <a:off x="3588836" y="4213929"/>
          <a:ext cx="2802267" cy="1296519"/>
        </p:xfrm>
        <a:graphic>
          <a:graphicData uri="http://schemas.openxmlformats.org/drawingml/2006/table">
            <a:tbl>
              <a:tblPr firstRow="1" bandRow="1">
                <a:tableStyleId>{073A0DAA-6AF3-43AB-8588-CEC1D06C72B9}</a:tableStyleId>
              </a:tblPr>
              <a:tblGrid>
                <a:gridCol w="765884">
                  <a:extLst>
                    <a:ext uri="{9D8B030D-6E8A-4147-A177-3AD203B41FA5}">
                      <a16:colId xmlns:a16="http://schemas.microsoft.com/office/drawing/2014/main" val="2438559499"/>
                    </a:ext>
                  </a:extLst>
                </a:gridCol>
                <a:gridCol w="676916">
                  <a:extLst>
                    <a:ext uri="{9D8B030D-6E8A-4147-A177-3AD203B41FA5}">
                      <a16:colId xmlns:a16="http://schemas.microsoft.com/office/drawing/2014/main" val="2452589140"/>
                    </a:ext>
                  </a:extLst>
                </a:gridCol>
                <a:gridCol w="1359467">
                  <a:extLst>
                    <a:ext uri="{9D8B030D-6E8A-4147-A177-3AD203B41FA5}">
                      <a16:colId xmlns:a16="http://schemas.microsoft.com/office/drawing/2014/main" val="2774565362"/>
                    </a:ext>
                  </a:extLst>
                </a:gridCol>
              </a:tblGrid>
              <a:tr h="444521">
                <a:tc gridSpan="3">
                  <a:txBody>
                    <a:bodyPr/>
                    <a:lstStyle/>
                    <a:p>
                      <a:pPr algn="ctr"/>
                      <a:r>
                        <a:rPr lang="en-US" dirty="0"/>
                        <a:t>L2 Cache (Inst and 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06734235"/>
                  </a:ext>
                </a:extLst>
              </a:tr>
              <a:tr h="4259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Low-priority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7204309"/>
                  </a:ext>
                </a:extLst>
              </a:tr>
              <a:tr h="425999">
                <a:tc>
                  <a:txBody>
                    <a:bodyPr/>
                    <a:lstStyle/>
                    <a:p>
                      <a:pPr algn="ct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High-priority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1505732"/>
                  </a:ext>
                </a:extLst>
              </a:tr>
            </a:tbl>
          </a:graphicData>
        </a:graphic>
      </p:graphicFrame>
      <p:sp>
        <p:nvSpPr>
          <p:cNvPr id="22" name="Rectangle: Rounded Corners 21">
            <a:extLst>
              <a:ext uri="{FF2B5EF4-FFF2-40B4-BE49-F238E27FC236}">
                <a16:creationId xmlns:a16="http://schemas.microsoft.com/office/drawing/2014/main" id="{1A31BF6F-2522-46B5-900E-5D8743DE0FA5}"/>
              </a:ext>
            </a:extLst>
          </p:cNvPr>
          <p:cNvSpPr/>
          <p:nvPr/>
        </p:nvSpPr>
        <p:spPr bwMode="auto">
          <a:xfrm>
            <a:off x="1420019" y="2623364"/>
            <a:ext cx="331365" cy="620317"/>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23" name="Rectangle: Rounded Corners 22">
            <a:extLst>
              <a:ext uri="{FF2B5EF4-FFF2-40B4-BE49-F238E27FC236}">
                <a16:creationId xmlns:a16="http://schemas.microsoft.com/office/drawing/2014/main" id="{48B104F3-588E-4C69-92DF-42B1F9F79CD0}"/>
              </a:ext>
            </a:extLst>
          </p:cNvPr>
          <p:cNvSpPr/>
          <p:nvPr/>
        </p:nvSpPr>
        <p:spPr bwMode="auto">
          <a:xfrm>
            <a:off x="1751384" y="2623364"/>
            <a:ext cx="331365" cy="620317"/>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24" name="Rectangle: Rounded Corners 23">
            <a:extLst>
              <a:ext uri="{FF2B5EF4-FFF2-40B4-BE49-F238E27FC236}">
                <a16:creationId xmlns:a16="http://schemas.microsoft.com/office/drawing/2014/main" id="{058A2AF0-C24D-457F-957B-DE35D7D3AE19}"/>
              </a:ext>
            </a:extLst>
          </p:cNvPr>
          <p:cNvSpPr/>
          <p:nvPr/>
        </p:nvSpPr>
        <p:spPr bwMode="auto">
          <a:xfrm>
            <a:off x="2082749" y="2626178"/>
            <a:ext cx="331365" cy="617503"/>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26" name="Rectangle: Rounded Corners 25">
            <a:extLst>
              <a:ext uri="{FF2B5EF4-FFF2-40B4-BE49-F238E27FC236}">
                <a16:creationId xmlns:a16="http://schemas.microsoft.com/office/drawing/2014/main" id="{06AD7E00-C6CA-4388-B46A-308E3EEEEF6D}"/>
              </a:ext>
            </a:extLst>
          </p:cNvPr>
          <p:cNvSpPr/>
          <p:nvPr/>
        </p:nvSpPr>
        <p:spPr bwMode="auto">
          <a:xfrm>
            <a:off x="2414114" y="2626178"/>
            <a:ext cx="331365" cy="617503"/>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27" name="Rectangle: Rounded Corners 26">
            <a:extLst>
              <a:ext uri="{FF2B5EF4-FFF2-40B4-BE49-F238E27FC236}">
                <a16:creationId xmlns:a16="http://schemas.microsoft.com/office/drawing/2014/main" id="{91FFD88F-9687-4B82-89CE-EBFD93CDA3E9}"/>
              </a:ext>
            </a:extLst>
          </p:cNvPr>
          <p:cNvSpPr/>
          <p:nvPr/>
        </p:nvSpPr>
        <p:spPr bwMode="auto">
          <a:xfrm>
            <a:off x="2745479" y="2628992"/>
            <a:ext cx="331365" cy="614689"/>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28" name="Rectangle: Rounded Corners 27">
            <a:extLst>
              <a:ext uri="{FF2B5EF4-FFF2-40B4-BE49-F238E27FC236}">
                <a16:creationId xmlns:a16="http://schemas.microsoft.com/office/drawing/2014/main" id="{EDCF4333-1106-4BBB-BF37-215639FBDF51}"/>
              </a:ext>
            </a:extLst>
          </p:cNvPr>
          <p:cNvSpPr/>
          <p:nvPr/>
        </p:nvSpPr>
        <p:spPr bwMode="auto">
          <a:xfrm>
            <a:off x="3076844" y="2628992"/>
            <a:ext cx="331365" cy="614689"/>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29" name="TextBox 28">
            <a:extLst>
              <a:ext uri="{FF2B5EF4-FFF2-40B4-BE49-F238E27FC236}">
                <a16:creationId xmlns:a16="http://schemas.microsoft.com/office/drawing/2014/main" id="{6B26991C-D1DE-4235-8C6C-8E56B6ED6922}"/>
              </a:ext>
            </a:extLst>
          </p:cNvPr>
          <p:cNvSpPr txBox="1"/>
          <p:nvPr/>
        </p:nvSpPr>
        <p:spPr>
          <a:xfrm>
            <a:off x="1420018" y="2306856"/>
            <a:ext cx="1988191" cy="361637"/>
          </a:xfrm>
          <a:prstGeom prst="rect">
            <a:avLst/>
          </a:prstGeom>
          <a:noFill/>
        </p:spPr>
        <p:txBody>
          <a:bodyPr wrap="square" rtlCol="0">
            <a:spAutoFit/>
          </a:bodyPr>
          <a:lstStyle/>
          <a:p>
            <a:r>
              <a:rPr lang="en-US" sz="1750" dirty="0"/>
              <a:t>Fetch Target Queue</a:t>
            </a:r>
          </a:p>
        </p:txBody>
      </p:sp>
      <p:cxnSp>
        <p:nvCxnSpPr>
          <p:cNvPr id="30" name="Straight Arrow Connector 29">
            <a:extLst>
              <a:ext uri="{FF2B5EF4-FFF2-40B4-BE49-F238E27FC236}">
                <a16:creationId xmlns:a16="http://schemas.microsoft.com/office/drawing/2014/main" id="{06B3973A-5BFD-4057-9A6C-E6BF895A9C7C}"/>
              </a:ext>
            </a:extLst>
          </p:cNvPr>
          <p:cNvCxnSpPr>
            <a:cxnSpLocks/>
          </p:cNvCxnSpPr>
          <p:nvPr/>
        </p:nvCxnSpPr>
        <p:spPr>
          <a:xfrm flipV="1">
            <a:off x="3420535" y="2887893"/>
            <a:ext cx="912775" cy="281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90B2A224-9FB3-4814-B9C1-F0D280C7F38E}"/>
              </a:ext>
            </a:extLst>
          </p:cNvPr>
          <p:cNvSpPr txBox="1"/>
          <p:nvPr/>
        </p:nvSpPr>
        <p:spPr>
          <a:xfrm>
            <a:off x="4949870" y="3258517"/>
            <a:ext cx="912775" cy="292388"/>
          </a:xfrm>
          <a:prstGeom prst="rect">
            <a:avLst/>
          </a:prstGeom>
          <a:noFill/>
        </p:spPr>
        <p:txBody>
          <a:bodyPr wrap="square">
            <a:spAutoFit/>
          </a:bodyPr>
          <a:lstStyle/>
          <a:p>
            <a:r>
              <a:rPr lang="en-US" sz="1300" b="1" dirty="0">
                <a:highlight>
                  <a:srgbClr val="FFFF00"/>
                </a:highlight>
              </a:rPr>
              <a:t>L1I MISS</a:t>
            </a:r>
          </a:p>
        </p:txBody>
      </p:sp>
      <p:cxnSp>
        <p:nvCxnSpPr>
          <p:cNvPr id="34" name="Straight Arrow Connector 33">
            <a:extLst>
              <a:ext uri="{FF2B5EF4-FFF2-40B4-BE49-F238E27FC236}">
                <a16:creationId xmlns:a16="http://schemas.microsoft.com/office/drawing/2014/main" id="{828390E4-3E22-4EFA-AAA2-1F6010F419E7}"/>
              </a:ext>
            </a:extLst>
          </p:cNvPr>
          <p:cNvCxnSpPr>
            <a:cxnSpLocks/>
            <a:stCxn id="11" idx="2"/>
            <a:endCxn id="20" idx="0"/>
          </p:cNvCxnSpPr>
          <p:nvPr/>
        </p:nvCxnSpPr>
        <p:spPr>
          <a:xfrm flipH="1">
            <a:off x="4989969" y="3246033"/>
            <a:ext cx="549" cy="96789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4148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Title 2"/>
          <p:cNvSpPr/>
          <p:nvPr/>
        </p:nvSpPr>
        <p:spPr>
          <a:xfrm>
            <a:off x="1007640" y="473400"/>
            <a:ext cx="10176480" cy="871200"/>
          </a:xfr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4000" b="1" u="none" strike="noStrike" dirty="0">
                <a:solidFill>
                  <a:srgbClr val="990000"/>
                </a:solidFill>
                <a:effectLst/>
                <a:uFillTx/>
                <a:latin typeface="FrutigerNext LT Medium"/>
                <a:ea typeface="黑体"/>
              </a:rPr>
              <a:t>Bumper micro-architecture</a:t>
            </a:r>
            <a:endParaRPr lang="en-US" sz="4000" b="0" u="none" strike="noStrike" dirty="0">
              <a:solidFill>
                <a:srgbClr val="000000"/>
              </a:solidFill>
              <a:effectLst/>
              <a:uFillTx/>
              <a:latin typeface="Arial"/>
            </a:endParaRPr>
          </a:p>
        </p:txBody>
      </p:sp>
      <p:graphicFrame>
        <p:nvGraphicFramePr>
          <p:cNvPr id="11" name="Table 10">
            <a:extLst>
              <a:ext uri="{FF2B5EF4-FFF2-40B4-BE49-F238E27FC236}">
                <a16:creationId xmlns:a16="http://schemas.microsoft.com/office/drawing/2014/main" id="{2D4A2A1B-54AB-41BA-A0B4-E26288C7C1FC}"/>
              </a:ext>
            </a:extLst>
          </p:cNvPr>
          <p:cNvGraphicFramePr>
            <a:graphicFrameLocks noGrp="1"/>
          </p:cNvGraphicFramePr>
          <p:nvPr/>
        </p:nvGraphicFramePr>
        <p:xfrm>
          <a:off x="4333310" y="2179233"/>
          <a:ext cx="1314417" cy="1066800"/>
        </p:xfrm>
        <a:graphic>
          <a:graphicData uri="http://schemas.openxmlformats.org/drawingml/2006/table">
            <a:tbl>
              <a:tblPr firstRow="1" bandRow="1">
                <a:tableStyleId>{073A0DAA-6AF3-43AB-8588-CEC1D06C72B9}</a:tableStyleId>
              </a:tblPr>
              <a:tblGrid>
                <a:gridCol w="657437">
                  <a:extLst>
                    <a:ext uri="{9D8B030D-6E8A-4147-A177-3AD203B41FA5}">
                      <a16:colId xmlns:a16="http://schemas.microsoft.com/office/drawing/2014/main" val="2438559499"/>
                    </a:ext>
                  </a:extLst>
                </a:gridCol>
                <a:gridCol w="656980">
                  <a:extLst>
                    <a:ext uri="{9D8B030D-6E8A-4147-A177-3AD203B41FA5}">
                      <a16:colId xmlns:a16="http://schemas.microsoft.com/office/drawing/2014/main" val="2452589140"/>
                    </a:ext>
                  </a:extLst>
                </a:gridCol>
              </a:tblGrid>
              <a:tr h="147258">
                <a:tc gridSpan="2">
                  <a:txBody>
                    <a:bodyPr/>
                    <a:lstStyle/>
                    <a:p>
                      <a:pPr algn="ctr"/>
                      <a:r>
                        <a:rPr lang="en-US" dirty="0"/>
                        <a:t>L1I Cache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06734235"/>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a:t>Tag</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7204309"/>
                  </a:ext>
                </a:extLst>
              </a:tr>
              <a:tr h="0">
                <a:tc>
                  <a:txBody>
                    <a:bodyPr/>
                    <a:lstStyle/>
                    <a:p>
                      <a:pPr algn="ctr"/>
                      <a:r>
                        <a:rPr lang="en-US" sz="1700"/>
                        <a:t>Tag</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1505732"/>
                  </a:ext>
                </a:extLst>
              </a:tr>
            </a:tbl>
          </a:graphicData>
        </a:graphic>
      </p:graphicFrame>
      <p:graphicFrame>
        <p:nvGraphicFramePr>
          <p:cNvPr id="20" name="Table 19">
            <a:extLst>
              <a:ext uri="{FF2B5EF4-FFF2-40B4-BE49-F238E27FC236}">
                <a16:creationId xmlns:a16="http://schemas.microsoft.com/office/drawing/2014/main" id="{C5AE84C7-580C-4821-B96D-1003A8B76E59}"/>
              </a:ext>
            </a:extLst>
          </p:cNvPr>
          <p:cNvGraphicFramePr>
            <a:graphicFrameLocks noGrp="1"/>
          </p:cNvGraphicFramePr>
          <p:nvPr/>
        </p:nvGraphicFramePr>
        <p:xfrm>
          <a:off x="3588836" y="4213929"/>
          <a:ext cx="2802267" cy="1296519"/>
        </p:xfrm>
        <a:graphic>
          <a:graphicData uri="http://schemas.openxmlformats.org/drawingml/2006/table">
            <a:tbl>
              <a:tblPr firstRow="1" bandRow="1">
                <a:tableStyleId>{073A0DAA-6AF3-43AB-8588-CEC1D06C72B9}</a:tableStyleId>
              </a:tblPr>
              <a:tblGrid>
                <a:gridCol w="765884">
                  <a:extLst>
                    <a:ext uri="{9D8B030D-6E8A-4147-A177-3AD203B41FA5}">
                      <a16:colId xmlns:a16="http://schemas.microsoft.com/office/drawing/2014/main" val="2438559499"/>
                    </a:ext>
                  </a:extLst>
                </a:gridCol>
                <a:gridCol w="676916">
                  <a:extLst>
                    <a:ext uri="{9D8B030D-6E8A-4147-A177-3AD203B41FA5}">
                      <a16:colId xmlns:a16="http://schemas.microsoft.com/office/drawing/2014/main" val="2452589140"/>
                    </a:ext>
                  </a:extLst>
                </a:gridCol>
                <a:gridCol w="1359467">
                  <a:extLst>
                    <a:ext uri="{9D8B030D-6E8A-4147-A177-3AD203B41FA5}">
                      <a16:colId xmlns:a16="http://schemas.microsoft.com/office/drawing/2014/main" val="2774565362"/>
                    </a:ext>
                  </a:extLst>
                </a:gridCol>
              </a:tblGrid>
              <a:tr h="444521">
                <a:tc gridSpan="3">
                  <a:txBody>
                    <a:bodyPr/>
                    <a:lstStyle/>
                    <a:p>
                      <a:pPr algn="ctr"/>
                      <a:r>
                        <a:rPr lang="en-US" dirty="0"/>
                        <a:t>L2 Cache (Inst and 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06734235"/>
                  </a:ext>
                </a:extLst>
              </a:tr>
              <a:tr h="4259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Low-priority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7204309"/>
                  </a:ext>
                </a:extLst>
              </a:tr>
              <a:tr h="425999">
                <a:tc>
                  <a:txBody>
                    <a:bodyPr/>
                    <a:lstStyle/>
                    <a:p>
                      <a:pPr algn="ct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High-priority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1505732"/>
                  </a:ext>
                </a:extLst>
              </a:tr>
            </a:tbl>
          </a:graphicData>
        </a:graphic>
      </p:graphicFrame>
      <p:sp>
        <p:nvSpPr>
          <p:cNvPr id="22" name="Rectangle: Rounded Corners 21">
            <a:extLst>
              <a:ext uri="{FF2B5EF4-FFF2-40B4-BE49-F238E27FC236}">
                <a16:creationId xmlns:a16="http://schemas.microsoft.com/office/drawing/2014/main" id="{1A31BF6F-2522-46B5-900E-5D8743DE0FA5}"/>
              </a:ext>
            </a:extLst>
          </p:cNvPr>
          <p:cNvSpPr/>
          <p:nvPr/>
        </p:nvSpPr>
        <p:spPr bwMode="auto">
          <a:xfrm>
            <a:off x="1420019" y="2623364"/>
            <a:ext cx="331365" cy="620317"/>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23" name="Rectangle: Rounded Corners 22">
            <a:extLst>
              <a:ext uri="{FF2B5EF4-FFF2-40B4-BE49-F238E27FC236}">
                <a16:creationId xmlns:a16="http://schemas.microsoft.com/office/drawing/2014/main" id="{48B104F3-588E-4C69-92DF-42B1F9F79CD0}"/>
              </a:ext>
            </a:extLst>
          </p:cNvPr>
          <p:cNvSpPr/>
          <p:nvPr/>
        </p:nvSpPr>
        <p:spPr bwMode="auto">
          <a:xfrm>
            <a:off x="1751384" y="2623364"/>
            <a:ext cx="331365" cy="620317"/>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24" name="Rectangle: Rounded Corners 23">
            <a:extLst>
              <a:ext uri="{FF2B5EF4-FFF2-40B4-BE49-F238E27FC236}">
                <a16:creationId xmlns:a16="http://schemas.microsoft.com/office/drawing/2014/main" id="{058A2AF0-C24D-457F-957B-DE35D7D3AE19}"/>
              </a:ext>
            </a:extLst>
          </p:cNvPr>
          <p:cNvSpPr/>
          <p:nvPr/>
        </p:nvSpPr>
        <p:spPr bwMode="auto">
          <a:xfrm>
            <a:off x="2082749" y="2626178"/>
            <a:ext cx="331365" cy="617503"/>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26" name="Rectangle: Rounded Corners 25">
            <a:extLst>
              <a:ext uri="{FF2B5EF4-FFF2-40B4-BE49-F238E27FC236}">
                <a16:creationId xmlns:a16="http://schemas.microsoft.com/office/drawing/2014/main" id="{06AD7E00-C6CA-4388-B46A-308E3EEEEF6D}"/>
              </a:ext>
            </a:extLst>
          </p:cNvPr>
          <p:cNvSpPr/>
          <p:nvPr/>
        </p:nvSpPr>
        <p:spPr bwMode="auto">
          <a:xfrm>
            <a:off x="2414114" y="2626178"/>
            <a:ext cx="331365" cy="617503"/>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27" name="Rectangle: Rounded Corners 26">
            <a:extLst>
              <a:ext uri="{FF2B5EF4-FFF2-40B4-BE49-F238E27FC236}">
                <a16:creationId xmlns:a16="http://schemas.microsoft.com/office/drawing/2014/main" id="{91FFD88F-9687-4B82-89CE-EBFD93CDA3E9}"/>
              </a:ext>
            </a:extLst>
          </p:cNvPr>
          <p:cNvSpPr/>
          <p:nvPr/>
        </p:nvSpPr>
        <p:spPr bwMode="auto">
          <a:xfrm>
            <a:off x="2745479" y="2628992"/>
            <a:ext cx="331365" cy="614689"/>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28" name="Rectangle: Rounded Corners 27">
            <a:extLst>
              <a:ext uri="{FF2B5EF4-FFF2-40B4-BE49-F238E27FC236}">
                <a16:creationId xmlns:a16="http://schemas.microsoft.com/office/drawing/2014/main" id="{EDCF4333-1106-4BBB-BF37-215639FBDF51}"/>
              </a:ext>
            </a:extLst>
          </p:cNvPr>
          <p:cNvSpPr/>
          <p:nvPr/>
        </p:nvSpPr>
        <p:spPr bwMode="auto">
          <a:xfrm>
            <a:off x="3076844" y="2628992"/>
            <a:ext cx="331365" cy="614689"/>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29" name="TextBox 28">
            <a:extLst>
              <a:ext uri="{FF2B5EF4-FFF2-40B4-BE49-F238E27FC236}">
                <a16:creationId xmlns:a16="http://schemas.microsoft.com/office/drawing/2014/main" id="{6B26991C-D1DE-4235-8C6C-8E56B6ED6922}"/>
              </a:ext>
            </a:extLst>
          </p:cNvPr>
          <p:cNvSpPr txBox="1"/>
          <p:nvPr/>
        </p:nvSpPr>
        <p:spPr>
          <a:xfrm>
            <a:off x="1420018" y="2306856"/>
            <a:ext cx="1988191" cy="361637"/>
          </a:xfrm>
          <a:prstGeom prst="rect">
            <a:avLst/>
          </a:prstGeom>
          <a:noFill/>
        </p:spPr>
        <p:txBody>
          <a:bodyPr wrap="square" rtlCol="0">
            <a:spAutoFit/>
          </a:bodyPr>
          <a:lstStyle/>
          <a:p>
            <a:r>
              <a:rPr lang="en-US" sz="1750" dirty="0"/>
              <a:t>Fetch Target Queue</a:t>
            </a:r>
          </a:p>
        </p:txBody>
      </p:sp>
      <p:cxnSp>
        <p:nvCxnSpPr>
          <p:cNvPr id="30" name="Straight Arrow Connector 29">
            <a:extLst>
              <a:ext uri="{FF2B5EF4-FFF2-40B4-BE49-F238E27FC236}">
                <a16:creationId xmlns:a16="http://schemas.microsoft.com/office/drawing/2014/main" id="{06B3973A-5BFD-4057-9A6C-E6BF895A9C7C}"/>
              </a:ext>
            </a:extLst>
          </p:cNvPr>
          <p:cNvCxnSpPr>
            <a:cxnSpLocks/>
          </p:cNvCxnSpPr>
          <p:nvPr/>
        </p:nvCxnSpPr>
        <p:spPr>
          <a:xfrm flipV="1">
            <a:off x="3420535" y="2887893"/>
            <a:ext cx="912775" cy="281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90B2A224-9FB3-4814-B9C1-F0D280C7F38E}"/>
              </a:ext>
            </a:extLst>
          </p:cNvPr>
          <p:cNvSpPr txBox="1"/>
          <p:nvPr/>
        </p:nvSpPr>
        <p:spPr>
          <a:xfrm>
            <a:off x="4949870" y="3258517"/>
            <a:ext cx="912775" cy="292388"/>
          </a:xfrm>
          <a:prstGeom prst="rect">
            <a:avLst/>
          </a:prstGeom>
          <a:noFill/>
        </p:spPr>
        <p:txBody>
          <a:bodyPr wrap="square">
            <a:spAutoFit/>
          </a:bodyPr>
          <a:lstStyle/>
          <a:p>
            <a:r>
              <a:rPr lang="en-US" sz="1300" b="1" dirty="0">
                <a:highlight>
                  <a:srgbClr val="FFFF00"/>
                </a:highlight>
              </a:rPr>
              <a:t>L1I MISS</a:t>
            </a:r>
          </a:p>
        </p:txBody>
      </p:sp>
      <p:sp>
        <p:nvSpPr>
          <p:cNvPr id="33" name="TextBox 32">
            <a:extLst>
              <a:ext uri="{FF2B5EF4-FFF2-40B4-BE49-F238E27FC236}">
                <a16:creationId xmlns:a16="http://schemas.microsoft.com/office/drawing/2014/main" id="{BA251F7B-6E69-4FEB-A92C-43B644B030C3}"/>
              </a:ext>
            </a:extLst>
          </p:cNvPr>
          <p:cNvSpPr txBox="1"/>
          <p:nvPr/>
        </p:nvSpPr>
        <p:spPr>
          <a:xfrm>
            <a:off x="4990517" y="5534321"/>
            <a:ext cx="912775" cy="292388"/>
          </a:xfrm>
          <a:prstGeom prst="rect">
            <a:avLst/>
          </a:prstGeom>
          <a:noFill/>
        </p:spPr>
        <p:txBody>
          <a:bodyPr wrap="square">
            <a:spAutoFit/>
          </a:bodyPr>
          <a:lstStyle/>
          <a:p>
            <a:r>
              <a:rPr lang="en-US" sz="1300" b="1" dirty="0">
                <a:highlight>
                  <a:srgbClr val="FFFF00"/>
                </a:highlight>
              </a:rPr>
              <a:t>L2C MISS</a:t>
            </a:r>
          </a:p>
        </p:txBody>
      </p:sp>
      <p:cxnSp>
        <p:nvCxnSpPr>
          <p:cNvPr id="34" name="Straight Arrow Connector 33">
            <a:extLst>
              <a:ext uri="{FF2B5EF4-FFF2-40B4-BE49-F238E27FC236}">
                <a16:creationId xmlns:a16="http://schemas.microsoft.com/office/drawing/2014/main" id="{828390E4-3E22-4EFA-AAA2-1F6010F419E7}"/>
              </a:ext>
            </a:extLst>
          </p:cNvPr>
          <p:cNvCxnSpPr>
            <a:cxnSpLocks/>
            <a:stCxn id="11" idx="2"/>
            <a:endCxn id="20" idx="0"/>
          </p:cNvCxnSpPr>
          <p:nvPr/>
        </p:nvCxnSpPr>
        <p:spPr>
          <a:xfrm flipH="1">
            <a:off x="4989969" y="3246033"/>
            <a:ext cx="549" cy="96789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3CEAE246-B149-4021-8377-B1A30F9F676E}"/>
              </a:ext>
            </a:extLst>
          </p:cNvPr>
          <p:cNvCxnSpPr>
            <a:cxnSpLocks/>
          </p:cNvCxnSpPr>
          <p:nvPr/>
        </p:nvCxnSpPr>
        <p:spPr>
          <a:xfrm>
            <a:off x="5031405" y="5510448"/>
            <a:ext cx="0" cy="40484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2786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Title 2"/>
          <p:cNvSpPr/>
          <p:nvPr/>
        </p:nvSpPr>
        <p:spPr>
          <a:xfrm>
            <a:off x="1007640" y="473400"/>
            <a:ext cx="10176480" cy="871200"/>
          </a:xfr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4000" b="1" u="none" strike="noStrike" dirty="0">
                <a:solidFill>
                  <a:srgbClr val="990000"/>
                </a:solidFill>
                <a:effectLst/>
                <a:uFillTx/>
                <a:latin typeface="FrutigerNext LT Medium"/>
                <a:ea typeface="黑体"/>
              </a:rPr>
              <a:t>Bumper micro-architecture</a:t>
            </a:r>
            <a:endParaRPr lang="en-US" sz="4000" b="0" u="none" strike="noStrike" dirty="0">
              <a:solidFill>
                <a:srgbClr val="000000"/>
              </a:solidFill>
              <a:effectLst/>
              <a:uFillTx/>
              <a:latin typeface="Arial"/>
            </a:endParaRPr>
          </a:p>
        </p:txBody>
      </p:sp>
      <p:graphicFrame>
        <p:nvGraphicFramePr>
          <p:cNvPr id="11" name="Table 10">
            <a:extLst>
              <a:ext uri="{FF2B5EF4-FFF2-40B4-BE49-F238E27FC236}">
                <a16:creationId xmlns:a16="http://schemas.microsoft.com/office/drawing/2014/main" id="{2D4A2A1B-54AB-41BA-A0B4-E26288C7C1FC}"/>
              </a:ext>
            </a:extLst>
          </p:cNvPr>
          <p:cNvGraphicFramePr>
            <a:graphicFrameLocks noGrp="1"/>
          </p:cNvGraphicFramePr>
          <p:nvPr>
            <p:extLst>
              <p:ext uri="{D42A27DB-BD31-4B8C-83A1-F6EECF244321}">
                <p14:modId xmlns:p14="http://schemas.microsoft.com/office/powerpoint/2010/main" val="3673371225"/>
              </p:ext>
            </p:extLst>
          </p:nvPr>
        </p:nvGraphicFramePr>
        <p:xfrm>
          <a:off x="4333310" y="2179233"/>
          <a:ext cx="1314417" cy="1417320"/>
        </p:xfrm>
        <a:graphic>
          <a:graphicData uri="http://schemas.openxmlformats.org/drawingml/2006/table">
            <a:tbl>
              <a:tblPr firstRow="1" bandRow="1">
                <a:tableStyleId>{073A0DAA-6AF3-43AB-8588-CEC1D06C72B9}</a:tableStyleId>
              </a:tblPr>
              <a:tblGrid>
                <a:gridCol w="657437">
                  <a:extLst>
                    <a:ext uri="{9D8B030D-6E8A-4147-A177-3AD203B41FA5}">
                      <a16:colId xmlns:a16="http://schemas.microsoft.com/office/drawing/2014/main" val="2438559499"/>
                    </a:ext>
                  </a:extLst>
                </a:gridCol>
                <a:gridCol w="656980">
                  <a:extLst>
                    <a:ext uri="{9D8B030D-6E8A-4147-A177-3AD203B41FA5}">
                      <a16:colId xmlns:a16="http://schemas.microsoft.com/office/drawing/2014/main" val="2452589140"/>
                    </a:ext>
                  </a:extLst>
                </a:gridCol>
              </a:tblGrid>
              <a:tr h="147258">
                <a:tc gridSpan="2">
                  <a:txBody>
                    <a:bodyPr/>
                    <a:lstStyle/>
                    <a:p>
                      <a:pPr algn="ctr"/>
                      <a:r>
                        <a:rPr lang="en-US" dirty="0"/>
                        <a:t>L1I Cache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06734235"/>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a:t>Tag</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7204309"/>
                  </a:ext>
                </a:extLst>
              </a:tr>
              <a:tr h="0">
                <a:tc>
                  <a:txBody>
                    <a:bodyPr/>
                    <a:lstStyle/>
                    <a:p>
                      <a:pPr algn="ctr"/>
                      <a:r>
                        <a:rPr lang="en-US" sz="1700"/>
                        <a:t>Tag</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a:t>Data</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1505732"/>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650887"/>
                  </a:ext>
                </a:extLst>
              </a:tr>
            </a:tbl>
          </a:graphicData>
        </a:graphic>
      </p:graphicFrame>
      <p:sp>
        <p:nvSpPr>
          <p:cNvPr id="12" name="Rectangle: Rounded Corners 11">
            <a:extLst>
              <a:ext uri="{FF2B5EF4-FFF2-40B4-BE49-F238E27FC236}">
                <a16:creationId xmlns:a16="http://schemas.microsoft.com/office/drawing/2014/main" id="{EE4236F6-DFDA-43E4-B47C-6A47CA09A10E}"/>
              </a:ext>
            </a:extLst>
          </p:cNvPr>
          <p:cNvSpPr/>
          <p:nvPr/>
        </p:nvSpPr>
        <p:spPr bwMode="auto">
          <a:xfrm>
            <a:off x="1420019" y="2623364"/>
            <a:ext cx="331365" cy="620317"/>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3" name="Rectangle: Rounded Corners 12">
            <a:extLst>
              <a:ext uri="{FF2B5EF4-FFF2-40B4-BE49-F238E27FC236}">
                <a16:creationId xmlns:a16="http://schemas.microsoft.com/office/drawing/2014/main" id="{9BF0DDF9-3476-4362-9633-D862FBD77995}"/>
              </a:ext>
            </a:extLst>
          </p:cNvPr>
          <p:cNvSpPr/>
          <p:nvPr/>
        </p:nvSpPr>
        <p:spPr bwMode="auto">
          <a:xfrm>
            <a:off x="1751384" y="2623364"/>
            <a:ext cx="331365" cy="620317"/>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4" name="Rectangle: Rounded Corners 13">
            <a:extLst>
              <a:ext uri="{FF2B5EF4-FFF2-40B4-BE49-F238E27FC236}">
                <a16:creationId xmlns:a16="http://schemas.microsoft.com/office/drawing/2014/main" id="{7353B63C-4F89-4061-AC6A-14F9DEAEBAA2}"/>
              </a:ext>
            </a:extLst>
          </p:cNvPr>
          <p:cNvSpPr/>
          <p:nvPr/>
        </p:nvSpPr>
        <p:spPr bwMode="auto">
          <a:xfrm>
            <a:off x="2082749" y="2626178"/>
            <a:ext cx="331365" cy="617503"/>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5" name="Rectangle: Rounded Corners 14">
            <a:extLst>
              <a:ext uri="{FF2B5EF4-FFF2-40B4-BE49-F238E27FC236}">
                <a16:creationId xmlns:a16="http://schemas.microsoft.com/office/drawing/2014/main" id="{343B292D-2798-4590-9F28-2892AA8328A5}"/>
              </a:ext>
            </a:extLst>
          </p:cNvPr>
          <p:cNvSpPr/>
          <p:nvPr/>
        </p:nvSpPr>
        <p:spPr bwMode="auto">
          <a:xfrm>
            <a:off x="2414114" y="2626178"/>
            <a:ext cx="331365" cy="617503"/>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6" name="Rectangle: Rounded Corners 15">
            <a:extLst>
              <a:ext uri="{FF2B5EF4-FFF2-40B4-BE49-F238E27FC236}">
                <a16:creationId xmlns:a16="http://schemas.microsoft.com/office/drawing/2014/main" id="{D40DDF0F-45CE-45AC-BAC7-334E755D8533}"/>
              </a:ext>
            </a:extLst>
          </p:cNvPr>
          <p:cNvSpPr/>
          <p:nvPr/>
        </p:nvSpPr>
        <p:spPr bwMode="auto">
          <a:xfrm>
            <a:off x="2745479" y="2628992"/>
            <a:ext cx="331365" cy="614689"/>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7" name="Rectangle: Rounded Corners 16">
            <a:extLst>
              <a:ext uri="{FF2B5EF4-FFF2-40B4-BE49-F238E27FC236}">
                <a16:creationId xmlns:a16="http://schemas.microsoft.com/office/drawing/2014/main" id="{60C859A9-A82B-45E9-BD88-220C1378543F}"/>
              </a:ext>
            </a:extLst>
          </p:cNvPr>
          <p:cNvSpPr/>
          <p:nvPr/>
        </p:nvSpPr>
        <p:spPr bwMode="auto">
          <a:xfrm>
            <a:off x="3076844" y="2628992"/>
            <a:ext cx="331365" cy="614689"/>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8" name="TextBox 7">
            <a:extLst>
              <a:ext uri="{FF2B5EF4-FFF2-40B4-BE49-F238E27FC236}">
                <a16:creationId xmlns:a16="http://schemas.microsoft.com/office/drawing/2014/main" id="{81BF6203-6202-46FB-BDA7-D0C19D39A4F1}"/>
              </a:ext>
            </a:extLst>
          </p:cNvPr>
          <p:cNvSpPr txBox="1"/>
          <p:nvPr/>
        </p:nvSpPr>
        <p:spPr>
          <a:xfrm>
            <a:off x="1420018" y="2306856"/>
            <a:ext cx="1988191" cy="361637"/>
          </a:xfrm>
          <a:prstGeom prst="rect">
            <a:avLst/>
          </a:prstGeom>
          <a:noFill/>
        </p:spPr>
        <p:txBody>
          <a:bodyPr wrap="square" rtlCol="0">
            <a:spAutoFit/>
          </a:bodyPr>
          <a:lstStyle/>
          <a:p>
            <a:r>
              <a:rPr lang="en-US" sz="1750" dirty="0"/>
              <a:t>Fetch Target Queue</a:t>
            </a:r>
          </a:p>
        </p:txBody>
      </p:sp>
      <p:graphicFrame>
        <p:nvGraphicFramePr>
          <p:cNvPr id="20" name="Table 19">
            <a:extLst>
              <a:ext uri="{FF2B5EF4-FFF2-40B4-BE49-F238E27FC236}">
                <a16:creationId xmlns:a16="http://schemas.microsoft.com/office/drawing/2014/main" id="{C5AE84C7-580C-4821-B96D-1003A8B76E59}"/>
              </a:ext>
            </a:extLst>
          </p:cNvPr>
          <p:cNvGraphicFramePr>
            <a:graphicFrameLocks noGrp="1"/>
          </p:cNvGraphicFramePr>
          <p:nvPr>
            <p:extLst>
              <p:ext uri="{D42A27DB-BD31-4B8C-83A1-F6EECF244321}">
                <p14:modId xmlns:p14="http://schemas.microsoft.com/office/powerpoint/2010/main" val="1127300029"/>
              </p:ext>
            </p:extLst>
          </p:nvPr>
        </p:nvGraphicFramePr>
        <p:xfrm>
          <a:off x="3634617" y="4211389"/>
          <a:ext cx="2702856" cy="1722518"/>
        </p:xfrm>
        <a:graphic>
          <a:graphicData uri="http://schemas.openxmlformats.org/drawingml/2006/table">
            <a:tbl>
              <a:tblPr firstRow="1" bandRow="1">
                <a:tableStyleId>{073A0DAA-6AF3-43AB-8588-CEC1D06C72B9}</a:tableStyleId>
              </a:tblPr>
              <a:tblGrid>
                <a:gridCol w="738714">
                  <a:extLst>
                    <a:ext uri="{9D8B030D-6E8A-4147-A177-3AD203B41FA5}">
                      <a16:colId xmlns:a16="http://schemas.microsoft.com/office/drawing/2014/main" val="2438559499"/>
                    </a:ext>
                  </a:extLst>
                </a:gridCol>
                <a:gridCol w="652902">
                  <a:extLst>
                    <a:ext uri="{9D8B030D-6E8A-4147-A177-3AD203B41FA5}">
                      <a16:colId xmlns:a16="http://schemas.microsoft.com/office/drawing/2014/main" val="2452589140"/>
                    </a:ext>
                  </a:extLst>
                </a:gridCol>
                <a:gridCol w="1311240">
                  <a:extLst>
                    <a:ext uri="{9D8B030D-6E8A-4147-A177-3AD203B41FA5}">
                      <a16:colId xmlns:a16="http://schemas.microsoft.com/office/drawing/2014/main" val="2774565362"/>
                    </a:ext>
                  </a:extLst>
                </a:gridCol>
              </a:tblGrid>
              <a:tr h="444521">
                <a:tc gridSpan="3">
                  <a:txBody>
                    <a:bodyPr/>
                    <a:lstStyle/>
                    <a:p>
                      <a:pPr algn="ctr"/>
                      <a:r>
                        <a:rPr lang="en-US" dirty="0"/>
                        <a:t>L2 Cache (Inst and 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06734235"/>
                  </a:ext>
                </a:extLst>
              </a:tr>
              <a:tr h="4259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Low-priority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7204309"/>
                  </a:ext>
                </a:extLst>
              </a:tr>
              <a:tr h="425999">
                <a:tc>
                  <a:txBody>
                    <a:bodyPr/>
                    <a:lstStyle/>
                    <a:p>
                      <a:pPr algn="ct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High-priority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1505732"/>
                  </a:ext>
                </a:extLst>
              </a:tr>
              <a:tr h="4259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b="1" dirty="0"/>
                        <a:t>Low-priority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650887"/>
                  </a:ext>
                </a:extLst>
              </a:tr>
            </a:tbl>
          </a:graphicData>
        </a:graphic>
      </p:graphicFrame>
      <p:cxnSp>
        <p:nvCxnSpPr>
          <p:cNvPr id="21" name="Straight Arrow Connector 20">
            <a:extLst>
              <a:ext uri="{FF2B5EF4-FFF2-40B4-BE49-F238E27FC236}">
                <a16:creationId xmlns:a16="http://schemas.microsoft.com/office/drawing/2014/main" id="{B1BD836F-9FC0-4918-A0AE-848335FD5E60}"/>
              </a:ext>
            </a:extLst>
          </p:cNvPr>
          <p:cNvCxnSpPr>
            <a:cxnSpLocks/>
            <a:endCxn id="11" idx="1"/>
          </p:cNvCxnSpPr>
          <p:nvPr/>
        </p:nvCxnSpPr>
        <p:spPr>
          <a:xfrm flipV="1">
            <a:off x="3420535" y="2887893"/>
            <a:ext cx="912775" cy="281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5" name="Rectangle: Rounded Corners 194">
            <a:extLst>
              <a:ext uri="{FF2B5EF4-FFF2-40B4-BE49-F238E27FC236}">
                <a16:creationId xmlns:a16="http://schemas.microsoft.com/office/drawing/2014/main" id="{762DC0A5-D40A-49F1-8DBB-A068B647D6F5}"/>
              </a:ext>
            </a:extLst>
          </p:cNvPr>
          <p:cNvSpPr/>
          <p:nvPr/>
        </p:nvSpPr>
        <p:spPr>
          <a:xfrm>
            <a:off x="3634617" y="5506112"/>
            <a:ext cx="2702856" cy="424979"/>
          </a:xfrm>
          <a:prstGeom prst="roundRect">
            <a:avLst>
              <a:gd name="adj" fmla="val 0"/>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a:extLst>
              <a:ext uri="{FF2B5EF4-FFF2-40B4-BE49-F238E27FC236}">
                <a16:creationId xmlns:a16="http://schemas.microsoft.com/office/drawing/2014/main" id="{FEE1C492-C224-4B3C-A2D3-5FB0B28EB349}"/>
              </a:ext>
            </a:extLst>
          </p:cNvPr>
          <p:cNvSpPr txBox="1"/>
          <p:nvPr/>
        </p:nvSpPr>
        <p:spPr>
          <a:xfrm>
            <a:off x="5041317" y="6002194"/>
            <a:ext cx="912775" cy="292388"/>
          </a:xfrm>
          <a:prstGeom prst="rect">
            <a:avLst/>
          </a:prstGeom>
          <a:noFill/>
        </p:spPr>
        <p:txBody>
          <a:bodyPr wrap="square">
            <a:spAutoFit/>
          </a:bodyPr>
          <a:lstStyle/>
          <a:p>
            <a:r>
              <a:rPr lang="en-US" sz="1300" b="1" dirty="0">
                <a:highlight>
                  <a:srgbClr val="FFFF00"/>
                </a:highlight>
              </a:rPr>
              <a:t>Cache Fill</a:t>
            </a:r>
          </a:p>
        </p:txBody>
      </p:sp>
      <p:cxnSp>
        <p:nvCxnSpPr>
          <p:cNvPr id="19" name="Straight Arrow Connector 18">
            <a:extLst>
              <a:ext uri="{FF2B5EF4-FFF2-40B4-BE49-F238E27FC236}">
                <a16:creationId xmlns:a16="http://schemas.microsoft.com/office/drawing/2014/main" id="{C268D313-AB7B-4A43-AAB9-CB9E3A57339A}"/>
              </a:ext>
            </a:extLst>
          </p:cNvPr>
          <p:cNvCxnSpPr>
            <a:cxnSpLocks/>
            <a:endCxn id="20" idx="2"/>
          </p:cNvCxnSpPr>
          <p:nvPr/>
        </p:nvCxnSpPr>
        <p:spPr>
          <a:xfrm flipV="1">
            <a:off x="4986045" y="5933907"/>
            <a:ext cx="0" cy="42497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5912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Title 2"/>
          <p:cNvSpPr/>
          <p:nvPr/>
        </p:nvSpPr>
        <p:spPr>
          <a:xfrm>
            <a:off x="1007640" y="473400"/>
            <a:ext cx="10176480" cy="871200"/>
          </a:xfr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4000" b="1" u="none" strike="noStrike" dirty="0">
                <a:solidFill>
                  <a:srgbClr val="990000"/>
                </a:solidFill>
                <a:effectLst/>
                <a:uFillTx/>
                <a:latin typeface="FrutigerNext LT Medium"/>
                <a:ea typeface="黑体"/>
              </a:rPr>
              <a:t>Bumper micro-architecture</a:t>
            </a:r>
            <a:endParaRPr lang="en-US" sz="4000" b="0" u="none" strike="noStrike" dirty="0">
              <a:solidFill>
                <a:srgbClr val="000000"/>
              </a:solidFill>
              <a:effectLst/>
              <a:uFillTx/>
              <a:latin typeface="Arial"/>
            </a:endParaRPr>
          </a:p>
        </p:txBody>
      </p:sp>
      <p:graphicFrame>
        <p:nvGraphicFramePr>
          <p:cNvPr id="11" name="Table 10">
            <a:extLst>
              <a:ext uri="{FF2B5EF4-FFF2-40B4-BE49-F238E27FC236}">
                <a16:creationId xmlns:a16="http://schemas.microsoft.com/office/drawing/2014/main" id="{2D4A2A1B-54AB-41BA-A0B4-E26288C7C1FC}"/>
              </a:ext>
            </a:extLst>
          </p:cNvPr>
          <p:cNvGraphicFramePr>
            <a:graphicFrameLocks noGrp="1"/>
          </p:cNvGraphicFramePr>
          <p:nvPr/>
        </p:nvGraphicFramePr>
        <p:xfrm>
          <a:off x="4333310" y="2179233"/>
          <a:ext cx="1314417" cy="1417320"/>
        </p:xfrm>
        <a:graphic>
          <a:graphicData uri="http://schemas.openxmlformats.org/drawingml/2006/table">
            <a:tbl>
              <a:tblPr firstRow="1" bandRow="1">
                <a:tableStyleId>{073A0DAA-6AF3-43AB-8588-CEC1D06C72B9}</a:tableStyleId>
              </a:tblPr>
              <a:tblGrid>
                <a:gridCol w="657437">
                  <a:extLst>
                    <a:ext uri="{9D8B030D-6E8A-4147-A177-3AD203B41FA5}">
                      <a16:colId xmlns:a16="http://schemas.microsoft.com/office/drawing/2014/main" val="2438559499"/>
                    </a:ext>
                  </a:extLst>
                </a:gridCol>
                <a:gridCol w="656980">
                  <a:extLst>
                    <a:ext uri="{9D8B030D-6E8A-4147-A177-3AD203B41FA5}">
                      <a16:colId xmlns:a16="http://schemas.microsoft.com/office/drawing/2014/main" val="2452589140"/>
                    </a:ext>
                  </a:extLst>
                </a:gridCol>
              </a:tblGrid>
              <a:tr h="147258">
                <a:tc gridSpan="2">
                  <a:txBody>
                    <a:bodyPr/>
                    <a:lstStyle/>
                    <a:p>
                      <a:pPr algn="ctr"/>
                      <a:r>
                        <a:rPr lang="en-US" dirty="0"/>
                        <a:t>L1I Cache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06734235"/>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a:t>Tag</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7204309"/>
                  </a:ext>
                </a:extLst>
              </a:tr>
              <a:tr h="0">
                <a:tc>
                  <a:txBody>
                    <a:bodyPr/>
                    <a:lstStyle/>
                    <a:p>
                      <a:pPr algn="ctr"/>
                      <a:r>
                        <a:rPr lang="en-US" sz="1700"/>
                        <a:t>Tag</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a:t>Data</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1505732"/>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650887"/>
                  </a:ext>
                </a:extLst>
              </a:tr>
            </a:tbl>
          </a:graphicData>
        </a:graphic>
      </p:graphicFrame>
      <p:sp>
        <p:nvSpPr>
          <p:cNvPr id="12" name="Rectangle: Rounded Corners 11">
            <a:extLst>
              <a:ext uri="{FF2B5EF4-FFF2-40B4-BE49-F238E27FC236}">
                <a16:creationId xmlns:a16="http://schemas.microsoft.com/office/drawing/2014/main" id="{EE4236F6-DFDA-43E4-B47C-6A47CA09A10E}"/>
              </a:ext>
            </a:extLst>
          </p:cNvPr>
          <p:cNvSpPr/>
          <p:nvPr/>
        </p:nvSpPr>
        <p:spPr bwMode="auto">
          <a:xfrm>
            <a:off x="1420019" y="2623364"/>
            <a:ext cx="331365" cy="620317"/>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3" name="Rectangle: Rounded Corners 12">
            <a:extLst>
              <a:ext uri="{FF2B5EF4-FFF2-40B4-BE49-F238E27FC236}">
                <a16:creationId xmlns:a16="http://schemas.microsoft.com/office/drawing/2014/main" id="{9BF0DDF9-3476-4362-9633-D862FBD77995}"/>
              </a:ext>
            </a:extLst>
          </p:cNvPr>
          <p:cNvSpPr/>
          <p:nvPr/>
        </p:nvSpPr>
        <p:spPr bwMode="auto">
          <a:xfrm>
            <a:off x="1751384" y="2623364"/>
            <a:ext cx="331365" cy="620317"/>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4" name="Rectangle: Rounded Corners 13">
            <a:extLst>
              <a:ext uri="{FF2B5EF4-FFF2-40B4-BE49-F238E27FC236}">
                <a16:creationId xmlns:a16="http://schemas.microsoft.com/office/drawing/2014/main" id="{7353B63C-4F89-4061-AC6A-14F9DEAEBAA2}"/>
              </a:ext>
            </a:extLst>
          </p:cNvPr>
          <p:cNvSpPr/>
          <p:nvPr/>
        </p:nvSpPr>
        <p:spPr bwMode="auto">
          <a:xfrm>
            <a:off x="2082749" y="2626178"/>
            <a:ext cx="331365" cy="617503"/>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5" name="Rectangle: Rounded Corners 14">
            <a:extLst>
              <a:ext uri="{FF2B5EF4-FFF2-40B4-BE49-F238E27FC236}">
                <a16:creationId xmlns:a16="http://schemas.microsoft.com/office/drawing/2014/main" id="{343B292D-2798-4590-9F28-2892AA8328A5}"/>
              </a:ext>
            </a:extLst>
          </p:cNvPr>
          <p:cNvSpPr/>
          <p:nvPr/>
        </p:nvSpPr>
        <p:spPr bwMode="auto">
          <a:xfrm>
            <a:off x="2414114" y="2626178"/>
            <a:ext cx="331365" cy="617503"/>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6" name="Rectangle: Rounded Corners 15">
            <a:extLst>
              <a:ext uri="{FF2B5EF4-FFF2-40B4-BE49-F238E27FC236}">
                <a16:creationId xmlns:a16="http://schemas.microsoft.com/office/drawing/2014/main" id="{D40DDF0F-45CE-45AC-BAC7-334E755D8533}"/>
              </a:ext>
            </a:extLst>
          </p:cNvPr>
          <p:cNvSpPr/>
          <p:nvPr/>
        </p:nvSpPr>
        <p:spPr bwMode="auto">
          <a:xfrm>
            <a:off x="2745479" y="2628992"/>
            <a:ext cx="331365" cy="614689"/>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7" name="Rectangle: Rounded Corners 16">
            <a:extLst>
              <a:ext uri="{FF2B5EF4-FFF2-40B4-BE49-F238E27FC236}">
                <a16:creationId xmlns:a16="http://schemas.microsoft.com/office/drawing/2014/main" id="{60C859A9-A82B-45E9-BD88-220C1378543F}"/>
              </a:ext>
            </a:extLst>
          </p:cNvPr>
          <p:cNvSpPr/>
          <p:nvPr/>
        </p:nvSpPr>
        <p:spPr bwMode="auto">
          <a:xfrm>
            <a:off x="3076844" y="2628992"/>
            <a:ext cx="331365" cy="614689"/>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8" name="TextBox 7">
            <a:extLst>
              <a:ext uri="{FF2B5EF4-FFF2-40B4-BE49-F238E27FC236}">
                <a16:creationId xmlns:a16="http://schemas.microsoft.com/office/drawing/2014/main" id="{81BF6203-6202-46FB-BDA7-D0C19D39A4F1}"/>
              </a:ext>
            </a:extLst>
          </p:cNvPr>
          <p:cNvSpPr txBox="1"/>
          <p:nvPr/>
        </p:nvSpPr>
        <p:spPr>
          <a:xfrm>
            <a:off x="1420018" y="2306856"/>
            <a:ext cx="1988191" cy="361637"/>
          </a:xfrm>
          <a:prstGeom prst="rect">
            <a:avLst/>
          </a:prstGeom>
          <a:noFill/>
        </p:spPr>
        <p:txBody>
          <a:bodyPr wrap="square" rtlCol="0">
            <a:spAutoFit/>
          </a:bodyPr>
          <a:lstStyle/>
          <a:p>
            <a:r>
              <a:rPr lang="en-US" sz="1750" dirty="0"/>
              <a:t>Fetch Target Queue</a:t>
            </a:r>
          </a:p>
        </p:txBody>
      </p:sp>
      <p:graphicFrame>
        <p:nvGraphicFramePr>
          <p:cNvPr id="20" name="Table 19">
            <a:extLst>
              <a:ext uri="{FF2B5EF4-FFF2-40B4-BE49-F238E27FC236}">
                <a16:creationId xmlns:a16="http://schemas.microsoft.com/office/drawing/2014/main" id="{C5AE84C7-580C-4821-B96D-1003A8B76E59}"/>
              </a:ext>
            </a:extLst>
          </p:cNvPr>
          <p:cNvGraphicFramePr>
            <a:graphicFrameLocks noGrp="1"/>
          </p:cNvGraphicFramePr>
          <p:nvPr/>
        </p:nvGraphicFramePr>
        <p:xfrm>
          <a:off x="3634617" y="4211389"/>
          <a:ext cx="2702856" cy="1722518"/>
        </p:xfrm>
        <a:graphic>
          <a:graphicData uri="http://schemas.openxmlformats.org/drawingml/2006/table">
            <a:tbl>
              <a:tblPr firstRow="1" bandRow="1">
                <a:tableStyleId>{073A0DAA-6AF3-43AB-8588-CEC1D06C72B9}</a:tableStyleId>
              </a:tblPr>
              <a:tblGrid>
                <a:gridCol w="738714">
                  <a:extLst>
                    <a:ext uri="{9D8B030D-6E8A-4147-A177-3AD203B41FA5}">
                      <a16:colId xmlns:a16="http://schemas.microsoft.com/office/drawing/2014/main" val="2438559499"/>
                    </a:ext>
                  </a:extLst>
                </a:gridCol>
                <a:gridCol w="652902">
                  <a:extLst>
                    <a:ext uri="{9D8B030D-6E8A-4147-A177-3AD203B41FA5}">
                      <a16:colId xmlns:a16="http://schemas.microsoft.com/office/drawing/2014/main" val="2452589140"/>
                    </a:ext>
                  </a:extLst>
                </a:gridCol>
                <a:gridCol w="1311240">
                  <a:extLst>
                    <a:ext uri="{9D8B030D-6E8A-4147-A177-3AD203B41FA5}">
                      <a16:colId xmlns:a16="http://schemas.microsoft.com/office/drawing/2014/main" val="2774565362"/>
                    </a:ext>
                  </a:extLst>
                </a:gridCol>
              </a:tblGrid>
              <a:tr h="444521">
                <a:tc gridSpan="3">
                  <a:txBody>
                    <a:bodyPr/>
                    <a:lstStyle/>
                    <a:p>
                      <a:pPr algn="ctr"/>
                      <a:r>
                        <a:rPr lang="en-US" dirty="0"/>
                        <a:t>L2 Cache (Inst and 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06734235"/>
                  </a:ext>
                </a:extLst>
              </a:tr>
              <a:tr h="4259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Low-priority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7204309"/>
                  </a:ext>
                </a:extLst>
              </a:tr>
              <a:tr h="425999">
                <a:tc>
                  <a:txBody>
                    <a:bodyPr/>
                    <a:lstStyle/>
                    <a:p>
                      <a:pPr algn="ct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High-priority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1505732"/>
                  </a:ext>
                </a:extLst>
              </a:tr>
              <a:tr h="4259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b="1" dirty="0"/>
                        <a:t>Low-priority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650887"/>
                  </a:ext>
                </a:extLst>
              </a:tr>
            </a:tbl>
          </a:graphicData>
        </a:graphic>
      </p:graphicFrame>
      <p:cxnSp>
        <p:nvCxnSpPr>
          <p:cNvPr id="21" name="Straight Arrow Connector 20">
            <a:extLst>
              <a:ext uri="{FF2B5EF4-FFF2-40B4-BE49-F238E27FC236}">
                <a16:creationId xmlns:a16="http://schemas.microsoft.com/office/drawing/2014/main" id="{B1BD836F-9FC0-4918-A0AE-848335FD5E60}"/>
              </a:ext>
            </a:extLst>
          </p:cNvPr>
          <p:cNvCxnSpPr>
            <a:cxnSpLocks/>
            <a:endCxn id="11" idx="1"/>
          </p:cNvCxnSpPr>
          <p:nvPr/>
        </p:nvCxnSpPr>
        <p:spPr>
          <a:xfrm flipV="1">
            <a:off x="3420535" y="2887893"/>
            <a:ext cx="912775" cy="281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7B877E28-A874-465A-A0EC-F5858BF06F80}"/>
              </a:ext>
            </a:extLst>
          </p:cNvPr>
          <p:cNvCxnSpPr>
            <a:cxnSpLocks/>
            <a:stCxn id="75" idx="2"/>
            <a:endCxn id="20" idx="0"/>
          </p:cNvCxnSpPr>
          <p:nvPr/>
        </p:nvCxnSpPr>
        <p:spPr>
          <a:xfrm flipH="1">
            <a:off x="4986045" y="3590922"/>
            <a:ext cx="4474" cy="620467"/>
          </a:xfrm>
          <a:prstGeom prst="straightConnector1">
            <a:avLst/>
          </a:prstGeom>
          <a:ln w="1905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B93ED42D-078B-406E-94FE-FC247B22AD1F}"/>
              </a:ext>
            </a:extLst>
          </p:cNvPr>
          <p:cNvSpPr txBox="1"/>
          <p:nvPr/>
        </p:nvSpPr>
        <p:spPr>
          <a:xfrm>
            <a:off x="5041317" y="3667615"/>
            <a:ext cx="912775" cy="292388"/>
          </a:xfrm>
          <a:prstGeom prst="rect">
            <a:avLst/>
          </a:prstGeom>
          <a:noFill/>
        </p:spPr>
        <p:txBody>
          <a:bodyPr wrap="square">
            <a:spAutoFit/>
          </a:bodyPr>
          <a:lstStyle/>
          <a:p>
            <a:r>
              <a:rPr lang="en-US" sz="1300" b="1" dirty="0">
                <a:highlight>
                  <a:srgbClr val="FFFF00"/>
                </a:highlight>
              </a:rPr>
              <a:t>Cache Fill</a:t>
            </a:r>
          </a:p>
        </p:txBody>
      </p:sp>
      <p:sp>
        <p:nvSpPr>
          <p:cNvPr id="195" name="Rectangle: Rounded Corners 194">
            <a:extLst>
              <a:ext uri="{FF2B5EF4-FFF2-40B4-BE49-F238E27FC236}">
                <a16:creationId xmlns:a16="http://schemas.microsoft.com/office/drawing/2014/main" id="{762DC0A5-D40A-49F1-8DBB-A068B647D6F5}"/>
              </a:ext>
            </a:extLst>
          </p:cNvPr>
          <p:cNvSpPr/>
          <p:nvPr/>
        </p:nvSpPr>
        <p:spPr>
          <a:xfrm>
            <a:off x="3634617" y="5506112"/>
            <a:ext cx="2702856" cy="424979"/>
          </a:xfrm>
          <a:prstGeom prst="roundRect">
            <a:avLst>
              <a:gd name="adj" fmla="val 0"/>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Rounded Corners 74">
            <a:extLst>
              <a:ext uri="{FF2B5EF4-FFF2-40B4-BE49-F238E27FC236}">
                <a16:creationId xmlns:a16="http://schemas.microsoft.com/office/drawing/2014/main" id="{BC50F4CF-8F23-4BD4-81BF-B49BEFF4C354}"/>
              </a:ext>
            </a:extLst>
          </p:cNvPr>
          <p:cNvSpPr/>
          <p:nvPr/>
        </p:nvSpPr>
        <p:spPr>
          <a:xfrm>
            <a:off x="4333310" y="3243681"/>
            <a:ext cx="1314417" cy="347241"/>
          </a:xfrm>
          <a:prstGeom prst="roundRect">
            <a:avLst>
              <a:gd name="adj" fmla="val 0"/>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a:extLst>
              <a:ext uri="{FF2B5EF4-FFF2-40B4-BE49-F238E27FC236}">
                <a16:creationId xmlns:a16="http://schemas.microsoft.com/office/drawing/2014/main" id="{FEE1C492-C224-4B3C-A2D3-5FB0B28EB349}"/>
              </a:ext>
            </a:extLst>
          </p:cNvPr>
          <p:cNvSpPr txBox="1"/>
          <p:nvPr/>
        </p:nvSpPr>
        <p:spPr>
          <a:xfrm>
            <a:off x="5041317" y="6002194"/>
            <a:ext cx="912775" cy="292388"/>
          </a:xfrm>
          <a:prstGeom prst="rect">
            <a:avLst/>
          </a:prstGeom>
          <a:noFill/>
        </p:spPr>
        <p:txBody>
          <a:bodyPr wrap="square">
            <a:spAutoFit/>
          </a:bodyPr>
          <a:lstStyle/>
          <a:p>
            <a:r>
              <a:rPr lang="en-US" sz="1300" b="1" dirty="0">
                <a:highlight>
                  <a:srgbClr val="FFFF00"/>
                </a:highlight>
              </a:rPr>
              <a:t>Cache Fill</a:t>
            </a:r>
          </a:p>
        </p:txBody>
      </p:sp>
      <p:cxnSp>
        <p:nvCxnSpPr>
          <p:cNvPr id="19" name="Straight Arrow Connector 18">
            <a:extLst>
              <a:ext uri="{FF2B5EF4-FFF2-40B4-BE49-F238E27FC236}">
                <a16:creationId xmlns:a16="http://schemas.microsoft.com/office/drawing/2014/main" id="{C268D313-AB7B-4A43-AAB9-CB9E3A57339A}"/>
              </a:ext>
            </a:extLst>
          </p:cNvPr>
          <p:cNvCxnSpPr>
            <a:cxnSpLocks/>
            <a:endCxn id="20" idx="2"/>
          </p:cNvCxnSpPr>
          <p:nvPr/>
        </p:nvCxnSpPr>
        <p:spPr>
          <a:xfrm flipV="1">
            <a:off x="4986045" y="5933907"/>
            <a:ext cx="0" cy="42497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3423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Table 18">
            <a:extLst>
              <a:ext uri="{FF2B5EF4-FFF2-40B4-BE49-F238E27FC236}">
                <a16:creationId xmlns:a16="http://schemas.microsoft.com/office/drawing/2014/main" id="{5A9649FB-D2DD-47DB-855E-81ECE387471D}"/>
              </a:ext>
            </a:extLst>
          </p:cNvPr>
          <p:cNvGraphicFramePr>
            <a:graphicFrameLocks noGrp="1"/>
          </p:cNvGraphicFramePr>
          <p:nvPr>
            <p:extLst>
              <p:ext uri="{D42A27DB-BD31-4B8C-83A1-F6EECF244321}">
                <p14:modId xmlns:p14="http://schemas.microsoft.com/office/powerpoint/2010/main" val="2601137621"/>
              </p:ext>
            </p:extLst>
          </p:nvPr>
        </p:nvGraphicFramePr>
        <p:xfrm>
          <a:off x="3634617" y="4211389"/>
          <a:ext cx="2702856" cy="1722518"/>
        </p:xfrm>
        <a:graphic>
          <a:graphicData uri="http://schemas.openxmlformats.org/drawingml/2006/table">
            <a:tbl>
              <a:tblPr firstRow="1" bandRow="1">
                <a:tableStyleId>{073A0DAA-6AF3-43AB-8588-CEC1D06C72B9}</a:tableStyleId>
              </a:tblPr>
              <a:tblGrid>
                <a:gridCol w="738714">
                  <a:extLst>
                    <a:ext uri="{9D8B030D-6E8A-4147-A177-3AD203B41FA5}">
                      <a16:colId xmlns:a16="http://schemas.microsoft.com/office/drawing/2014/main" val="2438559499"/>
                    </a:ext>
                  </a:extLst>
                </a:gridCol>
                <a:gridCol w="652902">
                  <a:extLst>
                    <a:ext uri="{9D8B030D-6E8A-4147-A177-3AD203B41FA5}">
                      <a16:colId xmlns:a16="http://schemas.microsoft.com/office/drawing/2014/main" val="2452589140"/>
                    </a:ext>
                  </a:extLst>
                </a:gridCol>
                <a:gridCol w="1311240">
                  <a:extLst>
                    <a:ext uri="{9D8B030D-6E8A-4147-A177-3AD203B41FA5}">
                      <a16:colId xmlns:a16="http://schemas.microsoft.com/office/drawing/2014/main" val="2774565362"/>
                    </a:ext>
                  </a:extLst>
                </a:gridCol>
              </a:tblGrid>
              <a:tr h="444521">
                <a:tc gridSpan="3">
                  <a:txBody>
                    <a:bodyPr/>
                    <a:lstStyle/>
                    <a:p>
                      <a:pPr algn="ctr"/>
                      <a:r>
                        <a:rPr lang="en-US" dirty="0"/>
                        <a:t>L2 Cache (Inst and 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06734235"/>
                  </a:ext>
                </a:extLst>
              </a:tr>
              <a:tr h="4259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Low-priority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7204309"/>
                  </a:ext>
                </a:extLst>
              </a:tr>
              <a:tr h="425999">
                <a:tc>
                  <a:txBody>
                    <a:bodyPr/>
                    <a:lstStyle/>
                    <a:p>
                      <a:pPr algn="ct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High-priority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1505732"/>
                  </a:ext>
                </a:extLst>
              </a:tr>
              <a:tr h="4259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b="1" dirty="0"/>
                        <a:t>Low-priority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650887"/>
                  </a:ext>
                </a:extLst>
              </a:tr>
            </a:tbl>
          </a:graphicData>
        </a:graphic>
      </p:graphicFrame>
      <p:sp>
        <p:nvSpPr>
          <p:cNvPr id="225" name="Title 2"/>
          <p:cNvSpPr/>
          <p:nvPr/>
        </p:nvSpPr>
        <p:spPr>
          <a:xfrm>
            <a:off x="1007640" y="473400"/>
            <a:ext cx="10176480" cy="871200"/>
          </a:xfr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4000" b="1" u="none" strike="noStrike" dirty="0">
                <a:solidFill>
                  <a:srgbClr val="990000"/>
                </a:solidFill>
                <a:effectLst/>
                <a:uFillTx/>
                <a:latin typeface="FrutigerNext LT Medium"/>
                <a:ea typeface="黑体"/>
              </a:rPr>
              <a:t>Bumper micro-architecture</a:t>
            </a:r>
            <a:endParaRPr lang="en-US" sz="4000" b="0" u="none" strike="noStrike" dirty="0">
              <a:solidFill>
                <a:srgbClr val="000000"/>
              </a:solidFill>
              <a:effectLst/>
              <a:uFillTx/>
              <a:latin typeface="Arial"/>
            </a:endParaRPr>
          </a:p>
        </p:txBody>
      </p:sp>
      <p:graphicFrame>
        <p:nvGraphicFramePr>
          <p:cNvPr id="11" name="Table 10">
            <a:extLst>
              <a:ext uri="{FF2B5EF4-FFF2-40B4-BE49-F238E27FC236}">
                <a16:creationId xmlns:a16="http://schemas.microsoft.com/office/drawing/2014/main" id="{2D4A2A1B-54AB-41BA-A0B4-E26288C7C1FC}"/>
              </a:ext>
            </a:extLst>
          </p:cNvPr>
          <p:cNvGraphicFramePr>
            <a:graphicFrameLocks noGrp="1"/>
          </p:cNvGraphicFramePr>
          <p:nvPr/>
        </p:nvGraphicFramePr>
        <p:xfrm>
          <a:off x="4333310" y="2179233"/>
          <a:ext cx="1314417" cy="1417320"/>
        </p:xfrm>
        <a:graphic>
          <a:graphicData uri="http://schemas.openxmlformats.org/drawingml/2006/table">
            <a:tbl>
              <a:tblPr firstRow="1" bandRow="1">
                <a:tableStyleId>{073A0DAA-6AF3-43AB-8588-CEC1D06C72B9}</a:tableStyleId>
              </a:tblPr>
              <a:tblGrid>
                <a:gridCol w="657437">
                  <a:extLst>
                    <a:ext uri="{9D8B030D-6E8A-4147-A177-3AD203B41FA5}">
                      <a16:colId xmlns:a16="http://schemas.microsoft.com/office/drawing/2014/main" val="2438559499"/>
                    </a:ext>
                  </a:extLst>
                </a:gridCol>
                <a:gridCol w="656980">
                  <a:extLst>
                    <a:ext uri="{9D8B030D-6E8A-4147-A177-3AD203B41FA5}">
                      <a16:colId xmlns:a16="http://schemas.microsoft.com/office/drawing/2014/main" val="2452589140"/>
                    </a:ext>
                  </a:extLst>
                </a:gridCol>
              </a:tblGrid>
              <a:tr h="147258">
                <a:tc gridSpan="2">
                  <a:txBody>
                    <a:bodyPr/>
                    <a:lstStyle/>
                    <a:p>
                      <a:pPr algn="ctr"/>
                      <a:r>
                        <a:rPr lang="en-US" dirty="0"/>
                        <a:t>L1I Cache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06734235"/>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a:t>Tag</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7204309"/>
                  </a:ext>
                </a:extLst>
              </a:tr>
              <a:tr h="0">
                <a:tc>
                  <a:txBody>
                    <a:bodyPr/>
                    <a:lstStyle/>
                    <a:p>
                      <a:pPr algn="ctr"/>
                      <a:r>
                        <a:rPr lang="en-US" sz="1700"/>
                        <a:t>Tag</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a:t>Data</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1505732"/>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650887"/>
                  </a:ext>
                </a:extLst>
              </a:tr>
            </a:tbl>
          </a:graphicData>
        </a:graphic>
      </p:graphicFrame>
      <p:sp>
        <p:nvSpPr>
          <p:cNvPr id="12" name="Rectangle: Rounded Corners 11">
            <a:extLst>
              <a:ext uri="{FF2B5EF4-FFF2-40B4-BE49-F238E27FC236}">
                <a16:creationId xmlns:a16="http://schemas.microsoft.com/office/drawing/2014/main" id="{EE4236F6-DFDA-43E4-B47C-6A47CA09A10E}"/>
              </a:ext>
            </a:extLst>
          </p:cNvPr>
          <p:cNvSpPr/>
          <p:nvPr/>
        </p:nvSpPr>
        <p:spPr bwMode="auto">
          <a:xfrm>
            <a:off x="1420019" y="2623364"/>
            <a:ext cx="331365" cy="620317"/>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3" name="Rectangle: Rounded Corners 12">
            <a:extLst>
              <a:ext uri="{FF2B5EF4-FFF2-40B4-BE49-F238E27FC236}">
                <a16:creationId xmlns:a16="http://schemas.microsoft.com/office/drawing/2014/main" id="{9BF0DDF9-3476-4362-9633-D862FBD77995}"/>
              </a:ext>
            </a:extLst>
          </p:cNvPr>
          <p:cNvSpPr/>
          <p:nvPr/>
        </p:nvSpPr>
        <p:spPr bwMode="auto">
          <a:xfrm>
            <a:off x="1751384" y="2623364"/>
            <a:ext cx="331365" cy="620317"/>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4" name="Rectangle: Rounded Corners 13">
            <a:extLst>
              <a:ext uri="{FF2B5EF4-FFF2-40B4-BE49-F238E27FC236}">
                <a16:creationId xmlns:a16="http://schemas.microsoft.com/office/drawing/2014/main" id="{7353B63C-4F89-4061-AC6A-14F9DEAEBAA2}"/>
              </a:ext>
            </a:extLst>
          </p:cNvPr>
          <p:cNvSpPr/>
          <p:nvPr/>
        </p:nvSpPr>
        <p:spPr bwMode="auto">
          <a:xfrm>
            <a:off x="2082749" y="2626178"/>
            <a:ext cx="331365" cy="617503"/>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5" name="Rectangle: Rounded Corners 14">
            <a:extLst>
              <a:ext uri="{FF2B5EF4-FFF2-40B4-BE49-F238E27FC236}">
                <a16:creationId xmlns:a16="http://schemas.microsoft.com/office/drawing/2014/main" id="{343B292D-2798-4590-9F28-2892AA8328A5}"/>
              </a:ext>
            </a:extLst>
          </p:cNvPr>
          <p:cNvSpPr/>
          <p:nvPr/>
        </p:nvSpPr>
        <p:spPr bwMode="auto">
          <a:xfrm>
            <a:off x="2414114" y="2626178"/>
            <a:ext cx="331365" cy="617503"/>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6" name="Rectangle: Rounded Corners 15">
            <a:extLst>
              <a:ext uri="{FF2B5EF4-FFF2-40B4-BE49-F238E27FC236}">
                <a16:creationId xmlns:a16="http://schemas.microsoft.com/office/drawing/2014/main" id="{D40DDF0F-45CE-45AC-BAC7-334E755D8533}"/>
              </a:ext>
            </a:extLst>
          </p:cNvPr>
          <p:cNvSpPr/>
          <p:nvPr/>
        </p:nvSpPr>
        <p:spPr bwMode="auto">
          <a:xfrm>
            <a:off x="2745479" y="2628992"/>
            <a:ext cx="331365" cy="614689"/>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7" name="Rectangle: Rounded Corners 16">
            <a:extLst>
              <a:ext uri="{FF2B5EF4-FFF2-40B4-BE49-F238E27FC236}">
                <a16:creationId xmlns:a16="http://schemas.microsoft.com/office/drawing/2014/main" id="{60C859A9-A82B-45E9-BD88-220C1378543F}"/>
              </a:ext>
            </a:extLst>
          </p:cNvPr>
          <p:cNvSpPr/>
          <p:nvPr/>
        </p:nvSpPr>
        <p:spPr bwMode="auto">
          <a:xfrm>
            <a:off x="3076844" y="2628992"/>
            <a:ext cx="331365" cy="614689"/>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8" name="TextBox 7">
            <a:extLst>
              <a:ext uri="{FF2B5EF4-FFF2-40B4-BE49-F238E27FC236}">
                <a16:creationId xmlns:a16="http://schemas.microsoft.com/office/drawing/2014/main" id="{81BF6203-6202-46FB-BDA7-D0C19D39A4F1}"/>
              </a:ext>
            </a:extLst>
          </p:cNvPr>
          <p:cNvSpPr txBox="1"/>
          <p:nvPr/>
        </p:nvSpPr>
        <p:spPr>
          <a:xfrm>
            <a:off x="1420018" y="2306856"/>
            <a:ext cx="1988191" cy="361637"/>
          </a:xfrm>
          <a:prstGeom prst="rect">
            <a:avLst/>
          </a:prstGeom>
          <a:noFill/>
        </p:spPr>
        <p:txBody>
          <a:bodyPr wrap="square" rtlCol="0">
            <a:spAutoFit/>
          </a:bodyPr>
          <a:lstStyle/>
          <a:p>
            <a:r>
              <a:rPr lang="en-US" sz="1750" dirty="0"/>
              <a:t>Fetch Target Queue</a:t>
            </a:r>
          </a:p>
        </p:txBody>
      </p:sp>
      <p:cxnSp>
        <p:nvCxnSpPr>
          <p:cNvPr id="21" name="Straight Arrow Connector 20">
            <a:extLst>
              <a:ext uri="{FF2B5EF4-FFF2-40B4-BE49-F238E27FC236}">
                <a16:creationId xmlns:a16="http://schemas.microsoft.com/office/drawing/2014/main" id="{B1BD836F-9FC0-4918-A0AE-848335FD5E60}"/>
              </a:ext>
            </a:extLst>
          </p:cNvPr>
          <p:cNvCxnSpPr>
            <a:cxnSpLocks/>
            <a:endCxn id="11" idx="1"/>
          </p:cNvCxnSpPr>
          <p:nvPr/>
        </p:nvCxnSpPr>
        <p:spPr>
          <a:xfrm flipV="1">
            <a:off x="3420535" y="2887893"/>
            <a:ext cx="912775" cy="281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Rounded Corners 21">
            <a:extLst>
              <a:ext uri="{FF2B5EF4-FFF2-40B4-BE49-F238E27FC236}">
                <a16:creationId xmlns:a16="http://schemas.microsoft.com/office/drawing/2014/main" id="{A098EAEC-665F-4643-B55D-77C026CEF174}"/>
              </a:ext>
            </a:extLst>
          </p:cNvPr>
          <p:cNvSpPr/>
          <p:nvPr/>
        </p:nvSpPr>
        <p:spPr>
          <a:xfrm>
            <a:off x="3646501" y="5510594"/>
            <a:ext cx="2690971" cy="424979"/>
          </a:xfrm>
          <a:prstGeom prst="roundRect">
            <a:avLst>
              <a:gd name="adj" fmla="val 0"/>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9477BD3D-E81B-478A-9B8E-2C47A5DAD38C}"/>
              </a:ext>
            </a:extLst>
          </p:cNvPr>
          <p:cNvSpPr/>
          <p:nvPr/>
        </p:nvSpPr>
        <p:spPr>
          <a:xfrm>
            <a:off x="4333310" y="3243681"/>
            <a:ext cx="1314417" cy="347241"/>
          </a:xfrm>
          <a:prstGeom prst="roundRect">
            <a:avLst>
              <a:gd name="adj" fmla="val 0"/>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48B49C17-6BEA-48FC-B0EB-E26B425DDADC}"/>
              </a:ext>
            </a:extLst>
          </p:cNvPr>
          <p:cNvSpPr/>
          <p:nvPr/>
        </p:nvSpPr>
        <p:spPr bwMode="auto">
          <a:xfrm>
            <a:off x="9583987" y="1738621"/>
            <a:ext cx="1063685" cy="2311400"/>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r>
              <a:rPr kumimoji="0" lang="en-US" sz="1800" b="1" i="0" strike="noStrike" cap="none" normalizeH="0" baseline="0" dirty="0">
                <a:ln>
                  <a:noFill/>
                </a:ln>
                <a:solidFill>
                  <a:schemeClr val="tx1"/>
                </a:solidFill>
                <a:effectLst/>
                <a:latin typeface="Arial" charset="0"/>
                <a:ea typeface="宋体" charset="-122"/>
              </a:rPr>
              <a:t>Retire</a:t>
            </a:r>
          </a:p>
          <a:p>
            <a:pPr marL="0" marR="0" indent="0" algn="ctr" defTabSz="914400" rtl="0" eaLnBrk="1" fontAlgn="base" latinLnBrk="0" hangingPunct="1">
              <a:lnSpc>
                <a:spcPct val="100000"/>
              </a:lnSpc>
              <a:spcBef>
                <a:spcPct val="0"/>
              </a:spcBef>
              <a:spcAft>
                <a:spcPct val="0"/>
              </a:spcAft>
              <a:buClr>
                <a:srgbClr val="CC9900"/>
              </a:buClr>
              <a:buSzTx/>
              <a:tabLst/>
            </a:pPr>
            <a:r>
              <a:rPr lang="en-US" b="1" dirty="0">
                <a:latin typeface="Arial" charset="0"/>
                <a:ea typeface="宋体" charset="-122"/>
              </a:rPr>
              <a:t>Stage</a:t>
            </a:r>
            <a:endParaRPr kumimoji="0" lang="en-US" sz="1800" b="1" i="0" strike="noStrike" cap="none" normalizeH="0" baseline="0" dirty="0">
              <a:ln>
                <a:noFill/>
              </a:ln>
              <a:solidFill>
                <a:schemeClr val="tx1"/>
              </a:solidFill>
              <a:effectLst/>
              <a:latin typeface="Arial" charset="0"/>
              <a:ea typeface="宋体" charset="-122"/>
            </a:endParaRPr>
          </a:p>
        </p:txBody>
      </p:sp>
      <p:cxnSp>
        <p:nvCxnSpPr>
          <p:cNvPr id="25" name="Straight Arrow Connector 24">
            <a:extLst>
              <a:ext uri="{FF2B5EF4-FFF2-40B4-BE49-F238E27FC236}">
                <a16:creationId xmlns:a16="http://schemas.microsoft.com/office/drawing/2014/main" id="{88EE0722-D0EF-4892-9DC0-470F8AE12508}"/>
              </a:ext>
            </a:extLst>
          </p:cNvPr>
          <p:cNvCxnSpPr>
            <a:cxnSpLocks/>
            <a:endCxn id="24" idx="1"/>
          </p:cNvCxnSpPr>
          <p:nvPr/>
        </p:nvCxnSpPr>
        <p:spPr>
          <a:xfrm flipV="1">
            <a:off x="5647727" y="2894321"/>
            <a:ext cx="3936260" cy="2816"/>
          </a:xfrm>
          <a:prstGeom prst="straightConnector1">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1B6A0A9C-E9AC-4EEF-A149-8856AAA1EC36}"/>
              </a:ext>
            </a:extLst>
          </p:cNvPr>
          <p:cNvSpPr txBox="1"/>
          <p:nvPr/>
        </p:nvSpPr>
        <p:spPr>
          <a:xfrm>
            <a:off x="6457136" y="2713502"/>
            <a:ext cx="2201750" cy="361637"/>
          </a:xfrm>
          <a:prstGeom prst="rect">
            <a:avLst/>
          </a:prstGeom>
          <a:solidFill>
            <a:schemeClr val="bg1">
              <a:lumMod val="95000"/>
            </a:schemeClr>
          </a:solidFill>
        </p:spPr>
        <p:txBody>
          <a:bodyPr wrap="square" rtlCol="0">
            <a:spAutoFit/>
          </a:bodyPr>
          <a:lstStyle/>
          <a:p>
            <a:pPr algn="r"/>
            <a:r>
              <a:rPr lang="en-US" sz="1750" dirty="0"/>
              <a:t>Decode/Rename/Exec</a:t>
            </a:r>
          </a:p>
        </p:txBody>
      </p:sp>
      <p:sp>
        <p:nvSpPr>
          <p:cNvPr id="18" name="TextBox 17">
            <a:extLst>
              <a:ext uri="{FF2B5EF4-FFF2-40B4-BE49-F238E27FC236}">
                <a16:creationId xmlns:a16="http://schemas.microsoft.com/office/drawing/2014/main" id="{E6B5BB4E-47E2-41B5-8850-DFD374FE5C9E}"/>
              </a:ext>
            </a:extLst>
          </p:cNvPr>
          <p:cNvSpPr txBox="1"/>
          <p:nvPr/>
        </p:nvSpPr>
        <p:spPr>
          <a:xfrm>
            <a:off x="3448869" y="2595505"/>
            <a:ext cx="912775" cy="292388"/>
          </a:xfrm>
          <a:prstGeom prst="rect">
            <a:avLst/>
          </a:prstGeom>
          <a:noFill/>
        </p:spPr>
        <p:txBody>
          <a:bodyPr wrap="square">
            <a:spAutoFit/>
          </a:bodyPr>
          <a:lstStyle/>
          <a:p>
            <a:r>
              <a:rPr lang="en-US" sz="1300" b="1" dirty="0"/>
              <a:t>Fetch hit</a:t>
            </a:r>
          </a:p>
        </p:txBody>
      </p:sp>
    </p:spTree>
    <p:extLst>
      <p:ext uri="{BB962C8B-B14F-4D97-AF65-F5344CB8AC3E}">
        <p14:creationId xmlns:p14="http://schemas.microsoft.com/office/powerpoint/2010/main" val="37412199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Title 2"/>
          <p:cNvSpPr/>
          <p:nvPr/>
        </p:nvSpPr>
        <p:spPr>
          <a:xfrm>
            <a:off x="1007640" y="473400"/>
            <a:ext cx="10176480" cy="871200"/>
          </a:xfr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4000" b="1" u="none" strike="noStrike" dirty="0">
                <a:solidFill>
                  <a:srgbClr val="990000"/>
                </a:solidFill>
                <a:effectLst/>
                <a:uFillTx/>
                <a:latin typeface="FrutigerNext LT Medium"/>
                <a:ea typeface="黑体"/>
              </a:rPr>
              <a:t>Bumper micro-architecture</a:t>
            </a:r>
            <a:endParaRPr lang="en-US" sz="4000" b="0" u="none" strike="noStrike" dirty="0">
              <a:solidFill>
                <a:srgbClr val="000000"/>
              </a:solidFill>
              <a:effectLst/>
              <a:uFillTx/>
              <a:latin typeface="Arial"/>
            </a:endParaRPr>
          </a:p>
        </p:txBody>
      </p:sp>
      <p:graphicFrame>
        <p:nvGraphicFramePr>
          <p:cNvPr id="11" name="Table 10">
            <a:extLst>
              <a:ext uri="{FF2B5EF4-FFF2-40B4-BE49-F238E27FC236}">
                <a16:creationId xmlns:a16="http://schemas.microsoft.com/office/drawing/2014/main" id="{2D4A2A1B-54AB-41BA-A0B4-E26288C7C1FC}"/>
              </a:ext>
            </a:extLst>
          </p:cNvPr>
          <p:cNvGraphicFramePr>
            <a:graphicFrameLocks noGrp="1"/>
          </p:cNvGraphicFramePr>
          <p:nvPr>
            <p:extLst>
              <p:ext uri="{D42A27DB-BD31-4B8C-83A1-F6EECF244321}">
                <p14:modId xmlns:p14="http://schemas.microsoft.com/office/powerpoint/2010/main" val="1544494279"/>
              </p:ext>
            </p:extLst>
          </p:nvPr>
        </p:nvGraphicFramePr>
        <p:xfrm>
          <a:off x="4307910" y="2261783"/>
          <a:ext cx="2634244" cy="1417320"/>
        </p:xfrm>
        <a:graphic>
          <a:graphicData uri="http://schemas.openxmlformats.org/drawingml/2006/table">
            <a:tbl>
              <a:tblPr firstRow="1" bandRow="1">
                <a:tableStyleId>{073A0DAA-6AF3-43AB-8588-CEC1D06C72B9}</a:tableStyleId>
              </a:tblPr>
              <a:tblGrid>
                <a:gridCol w="657437">
                  <a:extLst>
                    <a:ext uri="{9D8B030D-6E8A-4147-A177-3AD203B41FA5}">
                      <a16:colId xmlns:a16="http://schemas.microsoft.com/office/drawing/2014/main" val="2438559499"/>
                    </a:ext>
                  </a:extLst>
                </a:gridCol>
                <a:gridCol w="656980">
                  <a:extLst>
                    <a:ext uri="{9D8B030D-6E8A-4147-A177-3AD203B41FA5}">
                      <a16:colId xmlns:a16="http://schemas.microsoft.com/office/drawing/2014/main" val="2452589140"/>
                    </a:ext>
                  </a:extLst>
                </a:gridCol>
                <a:gridCol w="1319827">
                  <a:extLst>
                    <a:ext uri="{9D8B030D-6E8A-4147-A177-3AD203B41FA5}">
                      <a16:colId xmlns:a16="http://schemas.microsoft.com/office/drawing/2014/main" val="971447821"/>
                    </a:ext>
                  </a:extLst>
                </a:gridCol>
              </a:tblGrid>
              <a:tr h="147258">
                <a:tc gridSpan="3">
                  <a:txBody>
                    <a:bodyPr/>
                    <a:lstStyle/>
                    <a:p>
                      <a:pPr algn="ctr"/>
                      <a:r>
                        <a:rPr lang="en-US" dirty="0"/>
                        <a:t>L1I Cache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06734235"/>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a:t>Tag</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Commit Bit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697204309"/>
                  </a:ext>
                </a:extLst>
              </a:tr>
              <a:tr h="0">
                <a:tc>
                  <a:txBody>
                    <a:bodyPr/>
                    <a:lstStyle/>
                    <a:p>
                      <a:pPr algn="ctr"/>
                      <a:r>
                        <a:rPr lang="en-US" sz="1700"/>
                        <a:t>Tag</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a:t>Data</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3661505732"/>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a:t>Tag</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35650887"/>
                  </a:ext>
                </a:extLst>
              </a:tr>
            </a:tbl>
          </a:graphicData>
        </a:graphic>
      </p:graphicFrame>
      <p:sp>
        <p:nvSpPr>
          <p:cNvPr id="12" name="Rectangle: Rounded Corners 11">
            <a:extLst>
              <a:ext uri="{FF2B5EF4-FFF2-40B4-BE49-F238E27FC236}">
                <a16:creationId xmlns:a16="http://schemas.microsoft.com/office/drawing/2014/main" id="{EE4236F6-DFDA-43E4-B47C-6A47CA09A10E}"/>
              </a:ext>
            </a:extLst>
          </p:cNvPr>
          <p:cNvSpPr/>
          <p:nvPr/>
        </p:nvSpPr>
        <p:spPr bwMode="auto">
          <a:xfrm>
            <a:off x="509991" y="3347264"/>
            <a:ext cx="331365" cy="620317"/>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3" name="Rectangle: Rounded Corners 12">
            <a:extLst>
              <a:ext uri="{FF2B5EF4-FFF2-40B4-BE49-F238E27FC236}">
                <a16:creationId xmlns:a16="http://schemas.microsoft.com/office/drawing/2014/main" id="{9BF0DDF9-3476-4362-9633-D862FBD77995}"/>
              </a:ext>
            </a:extLst>
          </p:cNvPr>
          <p:cNvSpPr/>
          <p:nvPr/>
        </p:nvSpPr>
        <p:spPr bwMode="auto">
          <a:xfrm>
            <a:off x="841356" y="3347264"/>
            <a:ext cx="331365" cy="620317"/>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4" name="Rectangle: Rounded Corners 13">
            <a:extLst>
              <a:ext uri="{FF2B5EF4-FFF2-40B4-BE49-F238E27FC236}">
                <a16:creationId xmlns:a16="http://schemas.microsoft.com/office/drawing/2014/main" id="{7353B63C-4F89-4061-AC6A-14F9DEAEBAA2}"/>
              </a:ext>
            </a:extLst>
          </p:cNvPr>
          <p:cNvSpPr/>
          <p:nvPr/>
        </p:nvSpPr>
        <p:spPr bwMode="auto">
          <a:xfrm>
            <a:off x="1172721" y="3350078"/>
            <a:ext cx="331365" cy="617503"/>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5" name="Rectangle: Rounded Corners 14">
            <a:extLst>
              <a:ext uri="{FF2B5EF4-FFF2-40B4-BE49-F238E27FC236}">
                <a16:creationId xmlns:a16="http://schemas.microsoft.com/office/drawing/2014/main" id="{343B292D-2798-4590-9F28-2892AA8328A5}"/>
              </a:ext>
            </a:extLst>
          </p:cNvPr>
          <p:cNvSpPr/>
          <p:nvPr/>
        </p:nvSpPr>
        <p:spPr bwMode="auto">
          <a:xfrm>
            <a:off x="1504086" y="3350078"/>
            <a:ext cx="331365" cy="617503"/>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6" name="Rectangle: Rounded Corners 15">
            <a:extLst>
              <a:ext uri="{FF2B5EF4-FFF2-40B4-BE49-F238E27FC236}">
                <a16:creationId xmlns:a16="http://schemas.microsoft.com/office/drawing/2014/main" id="{D40DDF0F-45CE-45AC-BAC7-334E755D8533}"/>
              </a:ext>
            </a:extLst>
          </p:cNvPr>
          <p:cNvSpPr/>
          <p:nvPr/>
        </p:nvSpPr>
        <p:spPr bwMode="auto">
          <a:xfrm>
            <a:off x="1835451" y="3352892"/>
            <a:ext cx="331365" cy="614689"/>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7" name="Rectangle: Rounded Corners 16">
            <a:extLst>
              <a:ext uri="{FF2B5EF4-FFF2-40B4-BE49-F238E27FC236}">
                <a16:creationId xmlns:a16="http://schemas.microsoft.com/office/drawing/2014/main" id="{60C859A9-A82B-45E9-BD88-220C1378543F}"/>
              </a:ext>
            </a:extLst>
          </p:cNvPr>
          <p:cNvSpPr/>
          <p:nvPr/>
        </p:nvSpPr>
        <p:spPr bwMode="auto">
          <a:xfrm>
            <a:off x="2166816" y="3352892"/>
            <a:ext cx="331365" cy="614689"/>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8" name="TextBox 7">
            <a:extLst>
              <a:ext uri="{FF2B5EF4-FFF2-40B4-BE49-F238E27FC236}">
                <a16:creationId xmlns:a16="http://schemas.microsoft.com/office/drawing/2014/main" id="{81BF6203-6202-46FB-BDA7-D0C19D39A4F1}"/>
              </a:ext>
            </a:extLst>
          </p:cNvPr>
          <p:cNvSpPr txBox="1"/>
          <p:nvPr/>
        </p:nvSpPr>
        <p:spPr>
          <a:xfrm>
            <a:off x="509990" y="3030756"/>
            <a:ext cx="1988191" cy="361637"/>
          </a:xfrm>
          <a:prstGeom prst="rect">
            <a:avLst/>
          </a:prstGeom>
          <a:noFill/>
        </p:spPr>
        <p:txBody>
          <a:bodyPr wrap="square" rtlCol="0">
            <a:spAutoFit/>
          </a:bodyPr>
          <a:lstStyle/>
          <a:p>
            <a:r>
              <a:rPr lang="en-US" sz="1750" dirty="0"/>
              <a:t>Fetch Target Queue</a:t>
            </a:r>
          </a:p>
        </p:txBody>
      </p:sp>
      <p:cxnSp>
        <p:nvCxnSpPr>
          <p:cNvPr id="21" name="Straight Arrow Connector 20">
            <a:extLst>
              <a:ext uri="{FF2B5EF4-FFF2-40B4-BE49-F238E27FC236}">
                <a16:creationId xmlns:a16="http://schemas.microsoft.com/office/drawing/2014/main" id="{B1BD836F-9FC0-4918-A0AE-848335FD5E60}"/>
              </a:ext>
            </a:extLst>
          </p:cNvPr>
          <p:cNvCxnSpPr>
            <a:cxnSpLocks/>
            <a:endCxn id="11" idx="1"/>
          </p:cNvCxnSpPr>
          <p:nvPr/>
        </p:nvCxnSpPr>
        <p:spPr>
          <a:xfrm flipV="1">
            <a:off x="3395135" y="2970443"/>
            <a:ext cx="912775" cy="281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Rounded Corners 24">
            <a:extLst>
              <a:ext uri="{FF2B5EF4-FFF2-40B4-BE49-F238E27FC236}">
                <a16:creationId xmlns:a16="http://schemas.microsoft.com/office/drawing/2014/main" id="{93E1E866-9DD6-483C-A7E1-616FA91D7FE9}"/>
              </a:ext>
            </a:extLst>
          </p:cNvPr>
          <p:cNvSpPr/>
          <p:nvPr/>
        </p:nvSpPr>
        <p:spPr bwMode="auto">
          <a:xfrm>
            <a:off x="10878414" y="1814742"/>
            <a:ext cx="1063685" cy="2311400"/>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r>
              <a:rPr kumimoji="0" lang="en-US" sz="1800" b="1" i="0" strike="noStrike" cap="none" normalizeH="0" baseline="0" dirty="0">
                <a:ln>
                  <a:noFill/>
                </a:ln>
                <a:solidFill>
                  <a:schemeClr val="tx1"/>
                </a:solidFill>
                <a:effectLst/>
                <a:latin typeface="Arial" charset="0"/>
                <a:ea typeface="宋体" charset="-122"/>
              </a:rPr>
              <a:t>Retire</a:t>
            </a:r>
          </a:p>
          <a:p>
            <a:pPr marL="0" marR="0" indent="0" algn="ctr" defTabSz="914400" rtl="0" eaLnBrk="1" fontAlgn="base" latinLnBrk="0" hangingPunct="1">
              <a:lnSpc>
                <a:spcPct val="100000"/>
              </a:lnSpc>
              <a:spcBef>
                <a:spcPct val="0"/>
              </a:spcBef>
              <a:spcAft>
                <a:spcPct val="0"/>
              </a:spcAft>
              <a:buClr>
                <a:srgbClr val="CC9900"/>
              </a:buClr>
              <a:buSzTx/>
              <a:tabLst/>
            </a:pPr>
            <a:r>
              <a:rPr lang="en-US" b="1" dirty="0">
                <a:latin typeface="Arial" charset="0"/>
                <a:ea typeface="宋体" charset="-122"/>
              </a:rPr>
              <a:t>Stage</a:t>
            </a:r>
            <a:endParaRPr kumimoji="0" lang="en-US" sz="1800" b="1" i="0" strike="noStrike" cap="none" normalizeH="0" baseline="0" dirty="0">
              <a:ln>
                <a:noFill/>
              </a:ln>
              <a:solidFill>
                <a:schemeClr val="tx1"/>
              </a:solidFill>
              <a:effectLst/>
              <a:latin typeface="Arial" charset="0"/>
              <a:ea typeface="宋体" charset="-122"/>
            </a:endParaRPr>
          </a:p>
        </p:txBody>
      </p:sp>
      <p:sp>
        <p:nvSpPr>
          <p:cNvPr id="33" name="Rectangle: Rounded Corners 32">
            <a:extLst>
              <a:ext uri="{FF2B5EF4-FFF2-40B4-BE49-F238E27FC236}">
                <a16:creationId xmlns:a16="http://schemas.microsoft.com/office/drawing/2014/main" id="{D7B186F9-4D36-4C10-BD68-BF7FC159C2A7}"/>
              </a:ext>
            </a:extLst>
          </p:cNvPr>
          <p:cNvSpPr/>
          <p:nvPr/>
        </p:nvSpPr>
        <p:spPr bwMode="auto">
          <a:xfrm>
            <a:off x="509991" y="2085772"/>
            <a:ext cx="331365" cy="620317"/>
          </a:xfrm>
          <a:prstGeom prst="roundRect">
            <a:avLst/>
          </a:prstGeom>
          <a:solidFill>
            <a:srgbClr val="FFC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34" name="Rectangle: Rounded Corners 33">
            <a:extLst>
              <a:ext uri="{FF2B5EF4-FFF2-40B4-BE49-F238E27FC236}">
                <a16:creationId xmlns:a16="http://schemas.microsoft.com/office/drawing/2014/main" id="{B784DC43-F710-4EAA-93BE-796F0FCE1356}"/>
              </a:ext>
            </a:extLst>
          </p:cNvPr>
          <p:cNvSpPr/>
          <p:nvPr/>
        </p:nvSpPr>
        <p:spPr bwMode="auto">
          <a:xfrm>
            <a:off x="841356" y="2085772"/>
            <a:ext cx="331365" cy="620317"/>
          </a:xfrm>
          <a:prstGeom prst="roundRect">
            <a:avLst/>
          </a:prstGeom>
          <a:solidFill>
            <a:srgbClr val="FFC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35" name="Rectangle: Rounded Corners 34">
            <a:extLst>
              <a:ext uri="{FF2B5EF4-FFF2-40B4-BE49-F238E27FC236}">
                <a16:creationId xmlns:a16="http://schemas.microsoft.com/office/drawing/2014/main" id="{2ABE9F3D-B34D-49B5-BAB0-494DAD318B3F}"/>
              </a:ext>
            </a:extLst>
          </p:cNvPr>
          <p:cNvSpPr/>
          <p:nvPr/>
        </p:nvSpPr>
        <p:spPr bwMode="auto">
          <a:xfrm>
            <a:off x="1172721" y="2088586"/>
            <a:ext cx="331365" cy="617503"/>
          </a:xfrm>
          <a:prstGeom prst="roundRect">
            <a:avLst/>
          </a:prstGeom>
          <a:solidFill>
            <a:srgbClr val="FFC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36" name="Rectangle: Rounded Corners 35">
            <a:extLst>
              <a:ext uri="{FF2B5EF4-FFF2-40B4-BE49-F238E27FC236}">
                <a16:creationId xmlns:a16="http://schemas.microsoft.com/office/drawing/2014/main" id="{62E98295-6651-4439-A11D-B0A5C8766C50}"/>
              </a:ext>
            </a:extLst>
          </p:cNvPr>
          <p:cNvSpPr/>
          <p:nvPr/>
        </p:nvSpPr>
        <p:spPr bwMode="auto">
          <a:xfrm>
            <a:off x="1504086" y="2088586"/>
            <a:ext cx="331365" cy="617503"/>
          </a:xfrm>
          <a:prstGeom prst="roundRect">
            <a:avLst/>
          </a:prstGeom>
          <a:solidFill>
            <a:srgbClr val="FFC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37" name="Rectangle: Rounded Corners 36">
            <a:extLst>
              <a:ext uri="{FF2B5EF4-FFF2-40B4-BE49-F238E27FC236}">
                <a16:creationId xmlns:a16="http://schemas.microsoft.com/office/drawing/2014/main" id="{5E52F918-6226-47F2-8A76-B620240E13B9}"/>
              </a:ext>
            </a:extLst>
          </p:cNvPr>
          <p:cNvSpPr/>
          <p:nvPr/>
        </p:nvSpPr>
        <p:spPr bwMode="auto">
          <a:xfrm>
            <a:off x="1835451" y="2091400"/>
            <a:ext cx="331365" cy="614689"/>
          </a:xfrm>
          <a:prstGeom prst="roundRect">
            <a:avLst/>
          </a:prstGeom>
          <a:solidFill>
            <a:srgbClr val="FFC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38" name="Rectangle: Rounded Corners 37">
            <a:extLst>
              <a:ext uri="{FF2B5EF4-FFF2-40B4-BE49-F238E27FC236}">
                <a16:creationId xmlns:a16="http://schemas.microsoft.com/office/drawing/2014/main" id="{38D9F54E-BF32-422A-806F-6D659ED14A9E}"/>
              </a:ext>
            </a:extLst>
          </p:cNvPr>
          <p:cNvSpPr/>
          <p:nvPr/>
        </p:nvSpPr>
        <p:spPr bwMode="auto">
          <a:xfrm>
            <a:off x="2166816" y="2091400"/>
            <a:ext cx="331365" cy="614689"/>
          </a:xfrm>
          <a:prstGeom prst="roundRect">
            <a:avLst/>
          </a:prstGeom>
          <a:solidFill>
            <a:srgbClr val="FFC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39" name="TextBox 38">
            <a:extLst>
              <a:ext uri="{FF2B5EF4-FFF2-40B4-BE49-F238E27FC236}">
                <a16:creationId xmlns:a16="http://schemas.microsoft.com/office/drawing/2014/main" id="{E200193C-ACDA-4EF3-B4EE-FEE4F5EE0AF6}"/>
              </a:ext>
            </a:extLst>
          </p:cNvPr>
          <p:cNvSpPr txBox="1"/>
          <p:nvPr/>
        </p:nvSpPr>
        <p:spPr>
          <a:xfrm>
            <a:off x="509990" y="1761325"/>
            <a:ext cx="1988191" cy="361637"/>
          </a:xfrm>
          <a:prstGeom prst="rect">
            <a:avLst/>
          </a:prstGeom>
          <a:noFill/>
        </p:spPr>
        <p:txBody>
          <a:bodyPr wrap="square" rtlCol="0">
            <a:spAutoFit/>
          </a:bodyPr>
          <a:lstStyle/>
          <a:p>
            <a:pPr algn="ctr"/>
            <a:r>
              <a:rPr lang="en-US" sz="1750" dirty="0"/>
              <a:t>Retire Queue</a:t>
            </a:r>
          </a:p>
        </p:txBody>
      </p:sp>
      <p:sp>
        <p:nvSpPr>
          <p:cNvPr id="40" name="Trapezoid 39">
            <a:extLst>
              <a:ext uri="{FF2B5EF4-FFF2-40B4-BE49-F238E27FC236}">
                <a16:creationId xmlns:a16="http://schemas.microsoft.com/office/drawing/2014/main" id="{BA32A14A-B44B-4471-B10D-B71D1AF3F7E7}"/>
              </a:ext>
            </a:extLst>
          </p:cNvPr>
          <p:cNvSpPr/>
          <p:nvPr/>
        </p:nvSpPr>
        <p:spPr>
          <a:xfrm rot="5400000">
            <a:off x="2944853" y="2671298"/>
            <a:ext cx="1030406" cy="598289"/>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Connector: Elbow 41">
            <a:extLst>
              <a:ext uri="{FF2B5EF4-FFF2-40B4-BE49-F238E27FC236}">
                <a16:creationId xmlns:a16="http://schemas.microsoft.com/office/drawing/2014/main" id="{A410B45B-05DC-427B-BAFB-BA62D7B3D874}"/>
              </a:ext>
            </a:extLst>
          </p:cNvPr>
          <p:cNvCxnSpPr>
            <a:cxnSpLocks/>
            <a:stCxn id="38" idx="3"/>
          </p:cNvCxnSpPr>
          <p:nvPr/>
        </p:nvCxnSpPr>
        <p:spPr>
          <a:xfrm>
            <a:off x="2498181" y="2398745"/>
            <a:ext cx="662730" cy="376260"/>
          </a:xfrm>
          <a:prstGeom prst="bentConnector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or: Elbow 43">
            <a:extLst>
              <a:ext uri="{FF2B5EF4-FFF2-40B4-BE49-F238E27FC236}">
                <a16:creationId xmlns:a16="http://schemas.microsoft.com/office/drawing/2014/main" id="{FBC140DB-C0FB-451D-BAAD-218E4F6EABDB}"/>
              </a:ext>
            </a:extLst>
          </p:cNvPr>
          <p:cNvCxnSpPr>
            <a:cxnSpLocks/>
            <a:stCxn id="17" idx="3"/>
          </p:cNvCxnSpPr>
          <p:nvPr/>
        </p:nvCxnSpPr>
        <p:spPr>
          <a:xfrm flipV="1">
            <a:off x="2498181" y="3172449"/>
            <a:ext cx="662730" cy="487788"/>
          </a:xfrm>
          <a:prstGeom prst="bentConnector3">
            <a:avLst>
              <a:gd name="adj1" fmla="val 50000"/>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B9D19307-4EEA-4A95-82B7-FE92E64932CD}"/>
              </a:ext>
            </a:extLst>
          </p:cNvPr>
          <p:cNvCxnSpPr>
            <a:cxnSpLocks/>
            <a:endCxn id="25" idx="1"/>
          </p:cNvCxnSpPr>
          <p:nvPr/>
        </p:nvCxnSpPr>
        <p:spPr>
          <a:xfrm flipV="1">
            <a:off x="6942154" y="2970442"/>
            <a:ext cx="3936260" cy="2816"/>
          </a:xfrm>
          <a:prstGeom prst="straightConnector1">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92" name="Connector: Elbow 191">
            <a:extLst>
              <a:ext uri="{FF2B5EF4-FFF2-40B4-BE49-F238E27FC236}">
                <a16:creationId xmlns:a16="http://schemas.microsoft.com/office/drawing/2014/main" id="{ACA7D8B4-9930-4780-9683-546665033CFE}"/>
              </a:ext>
            </a:extLst>
          </p:cNvPr>
          <p:cNvCxnSpPr>
            <a:stCxn id="25" idx="0"/>
            <a:endCxn id="33" idx="1"/>
          </p:cNvCxnSpPr>
          <p:nvPr/>
        </p:nvCxnSpPr>
        <p:spPr>
          <a:xfrm rot="16200000" flipH="1" flipV="1">
            <a:off x="5669529" y="-3344797"/>
            <a:ext cx="581189" cy="10900266"/>
          </a:xfrm>
          <a:prstGeom prst="bentConnector4">
            <a:avLst>
              <a:gd name="adj1" fmla="val -39333"/>
              <a:gd name="adj2" fmla="val 102097"/>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1E8D54CC-9102-4165-8357-CA78EBD8DD0A}"/>
              </a:ext>
            </a:extLst>
          </p:cNvPr>
          <p:cNvSpPr txBox="1"/>
          <p:nvPr/>
        </p:nvSpPr>
        <p:spPr>
          <a:xfrm>
            <a:off x="7751563" y="2789623"/>
            <a:ext cx="2201750" cy="361637"/>
          </a:xfrm>
          <a:prstGeom prst="rect">
            <a:avLst/>
          </a:prstGeom>
          <a:solidFill>
            <a:schemeClr val="bg1">
              <a:lumMod val="95000"/>
            </a:schemeClr>
          </a:solidFill>
        </p:spPr>
        <p:txBody>
          <a:bodyPr wrap="square" rtlCol="0">
            <a:spAutoFit/>
          </a:bodyPr>
          <a:lstStyle/>
          <a:p>
            <a:pPr algn="r"/>
            <a:r>
              <a:rPr lang="en-US" sz="1750" dirty="0"/>
              <a:t>Decode/Rename/Exec</a:t>
            </a:r>
          </a:p>
        </p:txBody>
      </p:sp>
      <p:sp>
        <p:nvSpPr>
          <p:cNvPr id="32" name="Rectangle: Rounded Corners 31">
            <a:extLst>
              <a:ext uri="{FF2B5EF4-FFF2-40B4-BE49-F238E27FC236}">
                <a16:creationId xmlns:a16="http://schemas.microsoft.com/office/drawing/2014/main" id="{F8A3C4A3-7AC2-403C-B9E0-AF6BBBA4E2FF}"/>
              </a:ext>
            </a:extLst>
          </p:cNvPr>
          <p:cNvSpPr/>
          <p:nvPr/>
        </p:nvSpPr>
        <p:spPr>
          <a:xfrm>
            <a:off x="4307910" y="3330719"/>
            <a:ext cx="2634244" cy="347241"/>
          </a:xfrm>
          <a:prstGeom prst="roundRect">
            <a:avLst>
              <a:gd name="adj" fmla="val 0"/>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5" name="Table 44">
            <a:extLst>
              <a:ext uri="{FF2B5EF4-FFF2-40B4-BE49-F238E27FC236}">
                <a16:creationId xmlns:a16="http://schemas.microsoft.com/office/drawing/2014/main" id="{B65737C2-F4F0-466A-B3DA-B261456EEFC1}"/>
              </a:ext>
            </a:extLst>
          </p:cNvPr>
          <p:cNvGraphicFramePr>
            <a:graphicFrameLocks noGrp="1"/>
          </p:cNvGraphicFramePr>
          <p:nvPr>
            <p:extLst>
              <p:ext uri="{D42A27DB-BD31-4B8C-83A1-F6EECF244321}">
                <p14:modId xmlns:p14="http://schemas.microsoft.com/office/powerpoint/2010/main" val="3707561696"/>
              </p:ext>
            </p:extLst>
          </p:nvPr>
        </p:nvGraphicFramePr>
        <p:xfrm>
          <a:off x="4247098" y="4830683"/>
          <a:ext cx="2763301" cy="1722518"/>
        </p:xfrm>
        <a:graphic>
          <a:graphicData uri="http://schemas.openxmlformats.org/drawingml/2006/table">
            <a:tbl>
              <a:tblPr firstRow="1" bandRow="1">
                <a:tableStyleId>{073A0DAA-6AF3-43AB-8588-CEC1D06C72B9}</a:tableStyleId>
              </a:tblPr>
              <a:tblGrid>
                <a:gridCol w="755234">
                  <a:extLst>
                    <a:ext uri="{9D8B030D-6E8A-4147-A177-3AD203B41FA5}">
                      <a16:colId xmlns:a16="http://schemas.microsoft.com/office/drawing/2014/main" val="2438559499"/>
                    </a:ext>
                  </a:extLst>
                </a:gridCol>
                <a:gridCol w="667503">
                  <a:extLst>
                    <a:ext uri="{9D8B030D-6E8A-4147-A177-3AD203B41FA5}">
                      <a16:colId xmlns:a16="http://schemas.microsoft.com/office/drawing/2014/main" val="2452589140"/>
                    </a:ext>
                  </a:extLst>
                </a:gridCol>
                <a:gridCol w="1340564">
                  <a:extLst>
                    <a:ext uri="{9D8B030D-6E8A-4147-A177-3AD203B41FA5}">
                      <a16:colId xmlns:a16="http://schemas.microsoft.com/office/drawing/2014/main" val="2774565362"/>
                    </a:ext>
                  </a:extLst>
                </a:gridCol>
              </a:tblGrid>
              <a:tr h="444521">
                <a:tc gridSpan="3">
                  <a:txBody>
                    <a:bodyPr/>
                    <a:lstStyle/>
                    <a:p>
                      <a:pPr algn="ctr"/>
                      <a:r>
                        <a:rPr lang="en-US" dirty="0"/>
                        <a:t>L2 Cache (Inst and 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06734235"/>
                  </a:ext>
                </a:extLst>
              </a:tr>
              <a:tr h="4259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Low-priority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7204309"/>
                  </a:ext>
                </a:extLst>
              </a:tr>
              <a:tr h="425999">
                <a:tc>
                  <a:txBody>
                    <a:bodyPr/>
                    <a:lstStyle/>
                    <a:p>
                      <a:pPr algn="ct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High-priority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1505732"/>
                  </a:ext>
                </a:extLst>
              </a:tr>
              <a:tr h="4259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b="1" dirty="0"/>
                        <a:t>Low-priority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650887"/>
                  </a:ext>
                </a:extLst>
              </a:tr>
            </a:tbl>
          </a:graphicData>
        </a:graphic>
      </p:graphicFrame>
      <p:sp>
        <p:nvSpPr>
          <p:cNvPr id="46" name="Rectangle: Rounded Corners 45">
            <a:extLst>
              <a:ext uri="{FF2B5EF4-FFF2-40B4-BE49-F238E27FC236}">
                <a16:creationId xmlns:a16="http://schemas.microsoft.com/office/drawing/2014/main" id="{BCC141EA-7877-4ABB-A864-7CBE235A0F9F}"/>
              </a:ext>
            </a:extLst>
          </p:cNvPr>
          <p:cNvSpPr/>
          <p:nvPr/>
        </p:nvSpPr>
        <p:spPr>
          <a:xfrm>
            <a:off x="4247099" y="6128222"/>
            <a:ext cx="2763300" cy="424979"/>
          </a:xfrm>
          <a:prstGeom prst="roundRect">
            <a:avLst>
              <a:gd name="adj" fmla="val 0"/>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321308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Title 2"/>
          <p:cNvSpPr/>
          <p:nvPr/>
        </p:nvSpPr>
        <p:spPr>
          <a:xfrm>
            <a:off x="1007640" y="473400"/>
            <a:ext cx="10176480" cy="871200"/>
          </a:xfr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4000" b="1" u="none" strike="noStrike" dirty="0">
                <a:solidFill>
                  <a:srgbClr val="990000"/>
                </a:solidFill>
                <a:effectLst/>
                <a:uFillTx/>
                <a:latin typeface="FrutigerNext LT Medium"/>
                <a:ea typeface="黑体"/>
              </a:rPr>
              <a:t>Bumper micro-architecture</a:t>
            </a:r>
            <a:endParaRPr lang="en-US" sz="4000" b="0" u="none" strike="noStrike" dirty="0">
              <a:solidFill>
                <a:srgbClr val="000000"/>
              </a:solidFill>
              <a:effectLst/>
              <a:uFillTx/>
              <a:latin typeface="Arial"/>
            </a:endParaRPr>
          </a:p>
        </p:txBody>
      </p:sp>
      <p:graphicFrame>
        <p:nvGraphicFramePr>
          <p:cNvPr id="11" name="Table 10">
            <a:extLst>
              <a:ext uri="{FF2B5EF4-FFF2-40B4-BE49-F238E27FC236}">
                <a16:creationId xmlns:a16="http://schemas.microsoft.com/office/drawing/2014/main" id="{2D4A2A1B-54AB-41BA-A0B4-E26288C7C1FC}"/>
              </a:ext>
            </a:extLst>
          </p:cNvPr>
          <p:cNvGraphicFramePr>
            <a:graphicFrameLocks noGrp="1"/>
          </p:cNvGraphicFramePr>
          <p:nvPr>
            <p:extLst>
              <p:ext uri="{D42A27DB-BD31-4B8C-83A1-F6EECF244321}">
                <p14:modId xmlns:p14="http://schemas.microsoft.com/office/powerpoint/2010/main" val="4203997403"/>
              </p:ext>
            </p:extLst>
          </p:nvPr>
        </p:nvGraphicFramePr>
        <p:xfrm>
          <a:off x="4307910" y="2261783"/>
          <a:ext cx="2634244" cy="1417320"/>
        </p:xfrm>
        <a:graphic>
          <a:graphicData uri="http://schemas.openxmlformats.org/drawingml/2006/table">
            <a:tbl>
              <a:tblPr firstRow="1" bandRow="1">
                <a:tableStyleId>{073A0DAA-6AF3-43AB-8588-CEC1D06C72B9}</a:tableStyleId>
              </a:tblPr>
              <a:tblGrid>
                <a:gridCol w="657437">
                  <a:extLst>
                    <a:ext uri="{9D8B030D-6E8A-4147-A177-3AD203B41FA5}">
                      <a16:colId xmlns:a16="http://schemas.microsoft.com/office/drawing/2014/main" val="2438559499"/>
                    </a:ext>
                  </a:extLst>
                </a:gridCol>
                <a:gridCol w="656980">
                  <a:extLst>
                    <a:ext uri="{9D8B030D-6E8A-4147-A177-3AD203B41FA5}">
                      <a16:colId xmlns:a16="http://schemas.microsoft.com/office/drawing/2014/main" val="2452589140"/>
                    </a:ext>
                  </a:extLst>
                </a:gridCol>
                <a:gridCol w="1319827">
                  <a:extLst>
                    <a:ext uri="{9D8B030D-6E8A-4147-A177-3AD203B41FA5}">
                      <a16:colId xmlns:a16="http://schemas.microsoft.com/office/drawing/2014/main" val="971447821"/>
                    </a:ext>
                  </a:extLst>
                </a:gridCol>
              </a:tblGrid>
              <a:tr h="147258">
                <a:tc gridSpan="3">
                  <a:txBody>
                    <a:bodyPr/>
                    <a:lstStyle/>
                    <a:p>
                      <a:pPr algn="ctr"/>
                      <a:r>
                        <a:rPr lang="en-US" dirty="0"/>
                        <a:t>L1I Cache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06734235"/>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a:t>Tag</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Commit Bit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697204309"/>
                  </a:ext>
                </a:extLst>
              </a:tr>
              <a:tr h="0">
                <a:tc>
                  <a:txBody>
                    <a:bodyPr/>
                    <a:lstStyle/>
                    <a:p>
                      <a:pPr algn="ctr"/>
                      <a:r>
                        <a:rPr lang="en-US" sz="1700"/>
                        <a:t>Tag</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a:t>Data</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3661505732"/>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a:t>Tag</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0 -&gt;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35650887"/>
                  </a:ext>
                </a:extLst>
              </a:tr>
            </a:tbl>
          </a:graphicData>
        </a:graphic>
      </p:graphicFrame>
      <p:sp>
        <p:nvSpPr>
          <p:cNvPr id="12" name="Rectangle: Rounded Corners 11">
            <a:extLst>
              <a:ext uri="{FF2B5EF4-FFF2-40B4-BE49-F238E27FC236}">
                <a16:creationId xmlns:a16="http://schemas.microsoft.com/office/drawing/2014/main" id="{EE4236F6-DFDA-43E4-B47C-6A47CA09A10E}"/>
              </a:ext>
            </a:extLst>
          </p:cNvPr>
          <p:cNvSpPr/>
          <p:nvPr/>
        </p:nvSpPr>
        <p:spPr bwMode="auto">
          <a:xfrm>
            <a:off x="509991" y="3347264"/>
            <a:ext cx="331365" cy="620317"/>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3" name="Rectangle: Rounded Corners 12">
            <a:extLst>
              <a:ext uri="{FF2B5EF4-FFF2-40B4-BE49-F238E27FC236}">
                <a16:creationId xmlns:a16="http://schemas.microsoft.com/office/drawing/2014/main" id="{9BF0DDF9-3476-4362-9633-D862FBD77995}"/>
              </a:ext>
            </a:extLst>
          </p:cNvPr>
          <p:cNvSpPr/>
          <p:nvPr/>
        </p:nvSpPr>
        <p:spPr bwMode="auto">
          <a:xfrm>
            <a:off x="841356" y="3347264"/>
            <a:ext cx="331365" cy="620317"/>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4" name="Rectangle: Rounded Corners 13">
            <a:extLst>
              <a:ext uri="{FF2B5EF4-FFF2-40B4-BE49-F238E27FC236}">
                <a16:creationId xmlns:a16="http://schemas.microsoft.com/office/drawing/2014/main" id="{7353B63C-4F89-4061-AC6A-14F9DEAEBAA2}"/>
              </a:ext>
            </a:extLst>
          </p:cNvPr>
          <p:cNvSpPr/>
          <p:nvPr/>
        </p:nvSpPr>
        <p:spPr bwMode="auto">
          <a:xfrm>
            <a:off x="1172721" y="3350078"/>
            <a:ext cx="331365" cy="617503"/>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5" name="Rectangle: Rounded Corners 14">
            <a:extLst>
              <a:ext uri="{FF2B5EF4-FFF2-40B4-BE49-F238E27FC236}">
                <a16:creationId xmlns:a16="http://schemas.microsoft.com/office/drawing/2014/main" id="{343B292D-2798-4590-9F28-2892AA8328A5}"/>
              </a:ext>
            </a:extLst>
          </p:cNvPr>
          <p:cNvSpPr/>
          <p:nvPr/>
        </p:nvSpPr>
        <p:spPr bwMode="auto">
          <a:xfrm>
            <a:off x="1504086" y="3350078"/>
            <a:ext cx="331365" cy="617503"/>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6" name="Rectangle: Rounded Corners 15">
            <a:extLst>
              <a:ext uri="{FF2B5EF4-FFF2-40B4-BE49-F238E27FC236}">
                <a16:creationId xmlns:a16="http://schemas.microsoft.com/office/drawing/2014/main" id="{D40DDF0F-45CE-45AC-BAC7-334E755D8533}"/>
              </a:ext>
            </a:extLst>
          </p:cNvPr>
          <p:cNvSpPr/>
          <p:nvPr/>
        </p:nvSpPr>
        <p:spPr bwMode="auto">
          <a:xfrm>
            <a:off x="1835451" y="3352892"/>
            <a:ext cx="331365" cy="614689"/>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7" name="Rectangle: Rounded Corners 16">
            <a:extLst>
              <a:ext uri="{FF2B5EF4-FFF2-40B4-BE49-F238E27FC236}">
                <a16:creationId xmlns:a16="http://schemas.microsoft.com/office/drawing/2014/main" id="{60C859A9-A82B-45E9-BD88-220C1378543F}"/>
              </a:ext>
            </a:extLst>
          </p:cNvPr>
          <p:cNvSpPr/>
          <p:nvPr/>
        </p:nvSpPr>
        <p:spPr bwMode="auto">
          <a:xfrm>
            <a:off x="2166816" y="3352892"/>
            <a:ext cx="331365" cy="614689"/>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8" name="TextBox 7">
            <a:extLst>
              <a:ext uri="{FF2B5EF4-FFF2-40B4-BE49-F238E27FC236}">
                <a16:creationId xmlns:a16="http://schemas.microsoft.com/office/drawing/2014/main" id="{81BF6203-6202-46FB-BDA7-D0C19D39A4F1}"/>
              </a:ext>
            </a:extLst>
          </p:cNvPr>
          <p:cNvSpPr txBox="1"/>
          <p:nvPr/>
        </p:nvSpPr>
        <p:spPr>
          <a:xfrm>
            <a:off x="509990" y="3030756"/>
            <a:ext cx="1988191" cy="361637"/>
          </a:xfrm>
          <a:prstGeom prst="rect">
            <a:avLst/>
          </a:prstGeom>
          <a:noFill/>
        </p:spPr>
        <p:txBody>
          <a:bodyPr wrap="square" rtlCol="0">
            <a:spAutoFit/>
          </a:bodyPr>
          <a:lstStyle/>
          <a:p>
            <a:r>
              <a:rPr lang="en-US" sz="1750" dirty="0"/>
              <a:t>Fetch Target Queue</a:t>
            </a:r>
          </a:p>
        </p:txBody>
      </p:sp>
      <p:cxnSp>
        <p:nvCxnSpPr>
          <p:cNvPr id="21" name="Straight Arrow Connector 20">
            <a:extLst>
              <a:ext uri="{FF2B5EF4-FFF2-40B4-BE49-F238E27FC236}">
                <a16:creationId xmlns:a16="http://schemas.microsoft.com/office/drawing/2014/main" id="{B1BD836F-9FC0-4918-A0AE-848335FD5E60}"/>
              </a:ext>
            </a:extLst>
          </p:cNvPr>
          <p:cNvCxnSpPr>
            <a:cxnSpLocks/>
            <a:endCxn id="11" idx="1"/>
          </p:cNvCxnSpPr>
          <p:nvPr/>
        </p:nvCxnSpPr>
        <p:spPr>
          <a:xfrm flipV="1">
            <a:off x="3395135" y="2970443"/>
            <a:ext cx="912775" cy="281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Rounded Corners 24">
            <a:extLst>
              <a:ext uri="{FF2B5EF4-FFF2-40B4-BE49-F238E27FC236}">
                <a16:creationId xmlns:a16="http://schemas.microsoft.com/office/drawing/2014/main" id="{93E1E866-9DD6-483C-A7E1-616FA91D7FE9}"/>
              </a:ext>
            </a:extLst>
          </p:cNvPr>
          <p:cNvSpPr/>
          <p:nvPr/>
        </p:nvSpPr>
        <p:spPr bwMode="auto">
          <a:xfrm>
            <a:off x="10878414" y="1814742"/>
            <a:ext cx="1063685" cy="2311400"/>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r>
              <a:rPr kumimoji="0" lang="en-US" sz="1800" b="1" i="0" strike="noStrike" cap="none" normalizeH="0" baseline="0" dirty="0">
                <a:ln>
                  <a:noFill/>
                </a:ln>
                <a:solidFill>
                  <a:schemeClr val="tx1"/>
                </a:solidFill>
                <a:effectLst/>
                <a:latin typeface="Arial" charset="0"/>
                <a:ea typeface="宋体" charset="-122"/>
              </a:rPr>
              <a:t>Retire</a:t>
            </a:r>
          </a:p>
          <a:p>
            <a:pPr marL="0" marR="0" indent="0" algn="ctr" defTabSz="914400" rtl="0" eaLnBrk="1" fontAlgn="base" latinLnBrk="0" hangingPunct="1">
              <a:lnSpc>
                <a:spcPct val="100000"/>
              </a:lnSpc>
              <a:spcBef>
                <a:spcPct val="0"/>
              </a:spcBef>
              <a:spcAft>
                <a:spcPct val="0"/>
              </a:spcAft>
              <a:buClr>
                <a:srgbClr val="CC9900"/>
              </a:buClr>
              <a:buSzTx/>
              <a:tabLst/>
            </a:pPr>
            <a:r>
              <a:rPr lang="en-US" b="1" dirty="0">
                <a:latin typeface="Arial" charset="0"/>
                <a:ea typeface="宋体" charset="-122"/>
              </a:rPr>
              <a:t>Stage</a:t>
            </a:r>
            <a:endParaRPr kumimoji="0" lang="en-US" sz="1800" b="1" i="0" strike="noStrike" cap="none" normalizeH="0" baseline="0" dirty="0">
              <a:ln>
                <a:noFill/>
              </a:ln>
              <a:solidFill>
                <a:schemeClr val="tx1"/>
              </a:solidFill>
              <a:effectLst/>
              <a:latin typeface="Arial" charset="0"/>
              <a:ea typeface="宋体" charset="-122"/>
            </a:endParaRPr>
          </a:p>
        </p:txBody>
      </p:sp>
      <p:sp>
        <p:nvSpPr>
          <p:cNvPr id="33" name="Rectangle: Rounded Corners 32">
            <a:extLst>
              <a:ext uri="{FF2B5EF4-FFF2-40B4-BE49-F238E27FC236}">
                <a16:creationId xmlns:a16="http://schemas.microsoft.com/office/drawing/2014/main" id="{D7B186F9-4D36-4C10-BD68-BF7FC159C2A7}"/>
              </a:ext>
            </a:extLst>
          </p:cNvPr>
          <p:cNvSpPr/>
          <p:nvPr/>
        </p:nvSpPr>
        <p:spPr bwMode="auto">
          <a:xfrm>
            <a:off x="509991" y="2085772"/>
            <a:ext cx="331365" cy="620317"/>
          </a:xfrm>
          <a:prstGeom prst="roundRect">
            <a:avLst/>
          </a:prstGeom>
          <a:solidFill>
            <a:srgbClr val="FFC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34" name="Rectangle: Rounded Corners 33">
            <a:extLst>
              <a:ext uri="{FF2B5EF4-FFF2-40B4-BE49-F238E27FC236}">
                <a16:creationId xmlns:a16="http://schemas.microsoft.com/office/drawing/2014/main" id="{B784DC43-F710-4EAA-93BE-796F0FCE1356}"/>
              </a:ext>
            </a:extLst>
          </p:cNvPr>
          <p:cNvSpPr/>
          <p:nvPr/>
        </p:nvSpPr>
        <p:spPr bwMode="auto">
          <a:xfrm>
            <a:off x="841356" y="2085772"/>
            <a:ext cx="331365" cy="620317"/>
          </a:xfrm>
          <a:prstGeom prst="roundRect">
            <a:avLst/>
          </a:prstGeom>
          <a:solidFill>
            <a:srgbClr val="FFC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35" name="Rectangle: Rounded Corners 34">
            <a:extLst>
              <a:ext uri="{FF2B5EF4-FFF2-40B4-BE49-F238E27FC236}">
                <a16:creationId xmlns:a16="http://schemas.microsoft.com/office/drawing/2014/main" id="{2ABE9F3D-B34D-49B5-BAB0-494DAD318B3F}"/>
              </a:ext>
            </a:extLst>
          </p:cNvPr>
          <p:cNvSpPr/>
          <p:nvPr/>
        </p:nvSpPr>
        <p:spPr bwMode="auto">
          <a:xfrm>
            <a:off x="1172721" y="2088586"/>
            <a:ext cx="331365" cy="617503"/>
          </a:xfrm>
          <a:prstGeom prst="roundRect">
            <a:avLst/>
          </a:prstGeom>
          <a:solidFill>
            <a:srgbClr val="FFC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36" name="Rectangle: Rounded Corners 35">
            <a:extLst>
              <a:ext uri="{FF2B5EF4-FFF2-40B4-BE49-F238E27FC236}">
                <a16:creationId xmlns:a16="http://schemas.microsoft.com/office/drawing/2014/main" id="{62E98295-6651-4439-A11D-B0A5C8766C50}"/>
              </a:ext>
            </a:extLst>
          </p:cNvPr>
          <p:cNvSpPr/>
          <p:nvPr/>
        </p:nvSpPr>
        <p:spPr bwMode="auto">
          <a:xfrm>
            <a:off x="1504086" y="2088586"/>
            <a:ext cx="331365" cy="617503"/>
          </a:xfrm>
          <a:prstGeom prst="roundRect">
            <a:avLst/>
          </a:prstGeom>
          <a:solidFill>
            <a:srgbClr val="FFC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37" name="Rectangle: Rounded Corners 36">
            <a:extLst>
              <a:ext uri="{FF2B5EF4-FFF2-40B4-BE49-F238E27FC236}">
                <a16:creationId xmlns:a16="http://schemas.microsoft.com/office/drawing/2014/main" id="{5E52F918-6226-47F2-8A76-B620240E13B9}"/>
              </a:ext>
            </a:extLst>
          </p:cNvPr>
          <p:cNvSpPr/>
          <p:nvPr/>
        </p:nvSpPr>
        <p:spPr bwMode="auto">
          <a:xfrm>
            <a:off x="1835451" y="2091400"/>
            <a:ext cx="331365" cy="614689"/>
          </a:xfrm>
          <a:prstGeom prst="roundRect">
            <a:avLst/>
          </a:prstGeom>
          <a:solidFill>
            <a:srgbClr val="FFC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38" name="Rectangle: Rounded Corners 37">
            <a:extLst>
              <a:ext uri="{FF2B5EF4-FFF2-40B4-BE49-F238E27FC236}">
                <a16:creationId xmlns:a16="http://schemas.microsoft.com/office/drawing/2014/main" id="{38D9F54E-BF32-422A-806F-6D659ED14A9E}"/>
              </a:ext>
            </a:extLst>
          </p:cNvPr>
          <p:cNvSpPr/>
          <p:nvPr/>
        </p:nvSpPr>
        <p:spPr bwMode="auto">
          <a:xfrm>
            <a:off x="2166816" y="2091400"/>
            <a:ext cx="331365" cy="614689"/>
          </a:xfrm>
          <a:prstGeom prst="roundRect">
            <a:avLst/>
          </a:prstGeom>
          <a:solidFill>
            <a:srgbClr val="FFC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39" name="TextBox 38">
            <a:extLst>
              <a:ext uri="{FF2B5EF4-FFF2-40B4-BE49-F238E27FC236}">
                <a16:creationId xmlns:a16="http://schemas.microsoft.com/office/drawing/2014/main" id="{E200193C-ACDA-4EF3-B4EE-FEE4F5EE0AF6}"/>
              </a:ext>
            </a:extLst>
          </p:cNvPr>
          <p:cNvSpPr txBox="1"/>
          <p:nvPr/>
        </p:nvSpPr>
        <p:spPr>
          <a:xfrm>
            <a:off x="509990" y="1761325"/>
            <a:ext cx="1988191" cy="361637"/>
          </a:xfrm>
          <a:prstGeom prst="rect">
            <a:avLst/>
          </a:prstGeom>
          <a:noFill/>
        </p:spPr>
        <p:txBody>
          <a:bodyPr wrap="square" rtlCol="0">
            <a:spAutoFit/>
          </a:bodyPr>
          <a:lstStyle/>
          <a:p>
            <a:pPr algn="ctr"/>
            <a:r>
              <a:rPr lang="en-US" sz="1750" dirty="0"/>
              <a:t>Retire Queue</a:t>
            </a:r>
          </a:p>
        </p:txBody>
      </p:sp>
      <p:sp>
        <p:nvSpPr>
          <p:cNvPr id="40" name="Trapezoid 39">
            <a:extLst>
              <a:ext uri="{FF2B5EF4-FFF2-40B4-BE49-F238E27FC236}">
                <a16:creationId xmlns:a16="http://schemas.microsoft.com/office/drawing/2014/main" id="{BA32A14A-B44B-4471-B10D-B71D1AF3F7E7}"/>
              </a:ext>
            </a:extLst>
          </p:cNvPr>
          <p:cNvSpPr/>
          <p:nvPr/>
        </p:nvSpPr>
        <p:spPr>
          <a:xfrm rot="5400000">
            <a:off x="2944853" y="2671298"/>
            <a:ext cx="1030406" cy="598289"/>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Connector: Elbow 41">
            <a:extLst>
              <a:ext uri="{FF2B5EF4-FFF2-40B4-BE49-F238E27FC236}">
                <a16:creationId xmlns:a16="http://schemas.microsoft.com/office/drawing/2014/main" id="{A410B45B-05DC-427B-BAFB-BA62D7B3D874}"/>
              </a:ext>
            </a:extLst>
          </p:cNvPr>
          <p:cNvCxnSpPr>
            <a:cxnSpLocks/>
            <a:stCxn id="38" idx="3"/>
          </p:cNvCxnSpPr>
          <p:nvPr/>
        </p:nvCxnSpPr>
        <p:spPr>
          <a:xfrm>
            <a:off x="2498181" y="2398745"/>
            <a:ext cx="662730" cy="376260"/>
          </a:xfrm>
          <a:prstGeom prst="bentConnector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or: Elbow 43">
            <a:extLst>
              <a:ext uri="{FF2B5EF4-FFF2-40B4-BE49-F238E27FC236}">
                <a16:creationId xmlns:a16="http://schemas.microsoft.com/office/drawing/2014/main" id="{FBC140DB-C0FB-451D-BAAD-218E4F6EABDB}"/>
              </a:ext>
            </a:extLst>
          </p:cNvPr>
          <p:cNvCxnSpPr>
            <a:cxnSpLocks/>
            <a:stCxn id="17" idx="3"/>
          </p:cNvCxnSpPr>
          <p:nvPr/>
        </p:nvCxnSpPr>
        <p:spPr>
          <a:xfrm flipV="1">
            <a:off x="2498181" y="3172449"/>
            <a:ext cx="662730" cy="487788"/>
          </a:xfrm>
          <a:prstGeom prst="bentConnector3">
            <a:avLst>
              <a:gd name="adj1" fmla="val 50000"/>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B9D19307-4EEA-4A95-82B7-FE92E64932CD}"/>
              </a:ext>
            </a:extLst>
          </p:cNvPr>
          <p:cNvCxnSpPr>
            <a:cxnSpLocks/>
            <a:endCxn id="25" idx="1"/>
          </p:cNvCxnSpPr>
          <p:nvPr/>
        </p:nvCxnSpPr>
        <p:spPr>
          <a:xfrm flipV="1">
            <a:off x="6942154" y="2970442"/>
            <a:ext cx="3936260" cy="2816"/>
          </a:xfrm>
          <a:prstGeom prst="straightConnector1">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27DFE4A8-2351-4873-AD93-A70D0C3968A8}"/>
              </a:ext>
            </a:extLst>
          </p:cNvPr>
          <p:cNvCxnSpPr>
            <a:cxnSpLocks/>
          </p:cNvCxnSpPr>
          <p:nvPr/>
        </p:nvCxnSpPr>
        <p:spPr>
          <a:xfrm>
            <a:off x="5625031" y="3679104"/>
            <a:ext cx="1" cy="115157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98A3901C-B92D-4BFA-AA12-C79C42254CD4}"/>
              </a:ext>
            </a:extLst>
          </p:cNvPr>
          <p:cNvSpPr txBox="1"/>
          <p:nvPr/>
        </p:nvSpPr>
        <p:spPr>
          <a:xfrm>
            <a:off x="4925969" y="3884270"/>
            <a:ext cx="1500134" cy="630942"/>
          </a:xfrm>
          <a:prstGeom prst="rect">
            <a:avLst/>
          </a:prstGeom>
          <a:solidFill>
            <a:schemeClr val="bg1"/>
          </a:solidFill>
        </p:spPr>
        <p:txBody>
          <a:bodyPr wrap="square" rtlCol="0">
            <a:spAutoFit/>
          </a:bodyPr>
          <a:lstStyle/>
          <a:p>
            <a:pPr algn="ctr"/>
            <a:r>
              <a:rPr lang="en-US" sz="1750" b="1" dirty="0">
                <a:solidFill>
                  <a:srgbClr val="FFC000"/>
                </a:solidFill>
              </a:rPr>
              <a:t>Promote Signal to L2C</a:t>
            </a:r>
          </a:p>
        </p:txBody>
      </p:sp>
      <p:cxnSp>
        <p:nvCxnSpPr>
          <p:cNvPr id="192" name="Connector: Elbow 191">
            <a:extLst>
              <a:ext uri="{FF2B5EF4-FFF2-40B4-BE49-F238E27FC236}">
                <a16:creationId xmlns:a16="http://schemas.microsoft.com/office/drawing/2014/main" id="{ACA7D8B4-9930-4780-9683-546665033CFE}"/>
              </a:ext>
            </a:extLst>
          </p:cNvPr>
          <p:cNvCxnSpPr>
            <a:stCxn id="25" idx="0"/>
            <a:endCxn id="33" idx="1"/>
          </p:cNvCxnSpPr>
          <p:nvPr/>
        </p:nvCxnSpPr>
        <p:spPr>
          <a:xfrm rot="16200000" flipH="1" flipV="1">
            <a:off x="5669529" y="-3344797"/>
            <a:ext cx="581189" cy="10900266"/>
          </a:xfrm>
          <a:prstGeom prst="bentConnector4">
            <a:avLst>
              <a:gd name="adj1" fmla="val -39333"/>
              <a:gd name="adj2" fmla="val 102097"/>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1E8D54CC-9102-4165-8357-CA78EBD8DD0A}"/>
              </a:ext>
            </a:extLst>
          </p:cNvPr>
          <p:cNvSpPr txBox="1"/>
          <p:nvPr/>
        </p:nvSpPr>
        <p:spPr>
          <a:xfrm>
            <a:off x="7751563" y="2789623"/>
            <a:ext cx="2201750" cy="361637"/>
          </a:xfrm>
          <a:prstGeom prst="rect">
            <a:avLst/>
          </a:prstGeom>
          <a:solidFill>
            <a:schemeClr val="bg1">
              <a:lumMod val="95000"/>
            </a:schemeClr>
          </a:solidFill>
        </p:spPr>
        <p:txBody>
          <a:bodyPr wrap="square" rtlCol="0">
            <a:spAutoFit/>
          </a:bodyPr>
          <a:lstStyle/>
          <a:p>
            <a:pPr algn="r"/>
            <a:r>
              <a:rPr lang="en-US" sz="1750" dirty="0"/>
              <a:t>Decode/Rename/Exec</a:t>
            </a:r>
          </a:p>
        </p:txBody>
      </p:sp>
      <p:sp>
        <p:nvSpPr>
          <p:cNvPr id="32" name="Rectangle: Rounded Corners 31">
            <a:extLst>
              <a:ext uri="{FF2B5EF4-FFF2-40B4-BE49-F238E27FC236}">
                <a16:creationId xmlns:a16="http://schemas.microsoft.com/office/drawing/2014/main" id="{AEC97EFD-B97E-48C2-AF5C-875C5962876A}"/>
              </a:ext>
            </a:extLst>
          </p:cNvPr>
          <p:cNvSpPr/>
          <p:nvPr/>
        </p:nvSpPr>
        <p:spPr>
          <a:xfrm>
            <a:off x="4307910" y="3330719"/>
            <a:ext cx="2634244" cy="347241"/>
          </a:xfrm>
          <a:prstGeom prst="roundRect">
            <a:avLst>
              <a:gd name="adj" fmla="val 0"/>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1" name="Table 40">
            <a:extLst>
              <a:ext uri="{FF2B5EF4-FFF2-40B4-BE49-F238E27FC236}">
                <a16:creationId xmlns:a16="http://schemas.microsoft.com/office/drawing/2014/main" id="{75981844-FCF0-4E96-8D69-1E284DEAB24C}"/>
              </a:ext>
            </a:extLst>
          </p:cNvPr>
          <p:cNvGraphicFramePr>
            <a:graphicFrameLocks noGrp="1"/>
          </p:cNvGraphicFramePr>
          <p:nvPr>
            <p:extLst>
              <p:ext uri="{D42A27DB-BD31-4B8C-83A1-F6EECF244321}">
                <p14:modId xmlns:p14="http://schemas.microsoft.com/office/powerpoint/2010/main" val="1751383234"/>
              </p:ext>
            </p:extLst>
          </p:nvPr>
        </p:nvGraphicFramePr>
        <p:xfrm>
          <a:off x="4247098" y="4830683"/>
          <a:ext cx="2763301" cy="1722518"/>
        </p:xfrm>
        <a:graphic>
          <a:graphicData uri="http://schemas.openxmlformats.org/drawingml/2006/table">
            <a:tbl>
              <a:tblPr firstRow="1" bandRow="1">
                <a:tableStyleId>{073A0DAA-6AF3-43AB-8588-CEC1D06C72B9}</a:tableStyleId>
              </a:tblPr>
              <a:tblGrid>
                <a:gridCol w="755234">
                  <a:extLst>
                    <a:ext uri="{9D8B030D-6E8A-4147-A177-3AD203B41FA5}">
                      <a16:colId xmlns:a16="http://schemas.microsoft.com/office/drawing/2014/main" val="2438559499"/>
                    </a:ext>
                  </a:extLst>
                </a:gridCol>
                <a:gridCol w="667503">
                  <a:extLst>
                    <a:ext uri="{9D8B030D-6E8A-4147-A177-3AD203B41FA5}">
                      <a16:colId xmlns:a16="http://schemas.microsoft.com/office/drawing/2014/main" val="2452589140"/>
                    </a:ext>
                  </a:extLst>
                </a:gridCol>
                <a:gridCol w="1340564">
                  <a:extLst>
                    <a:ext uri="{9D8B030D-6E8A-4147-A177-3AD203B41FA5}">
                      <a16:colId xmlns:a16="http://schemas.microsoft.com/office/drawing/2014/main" val="2774565362"/>
                    </a:ext>
                  </a:extLst>
                </a:gridCol>
              </a:tblGrid>
              <a:tr h="444521">
                <a:tc gridSpan="3">
                  <a:txBody>
                    <a:bodyPr/>
                    <a:lstStyle/>
                    <a:p>
                      <a:pPr algn="ctr"/>
                      <a:r>
                        <a:rPr lang="en-US" dirty="0"/>
                        <a:t>L2 Cache (Inst and 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06734235"/>
                  </a:ext>
                </a:extLst>
              </a:tr>
              <a:tr h="4259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Low-priority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7204309"/>
                  </a:ext>
                </a:extLst>
              </a:tr>
              <a:tr h="425999">
                <a:tc>
                  <a:txBody>
                    <a:bodyPr/>
                    <a:lstStyle/>
                    <a:p>
                      <a:pPr algn="ct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High-priority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1505732"/>
                  </a:ext>
                </a:extLst>
              </a:tr>
              <a:tr h="4259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b="1" dirty="0">
                          <a:highlight>
                            <a:srgbClr val="FFFF00"/>
                          </a:highlight>
                        </a:rPr>
                        <a:t>High-priority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650887"/>
                  </a:ext>
                </a:extLst>
              </a:tr>
            </a:tbl>
          </a:graphicData>
        </a:graphic>
      </p:graphicFrame>
      <p:sp>
        <p:nvSpPr>
          <p:cNvPr id="45" name="Rectangle: Rounded Corners 44">
            <a:extLst>
              <a:ext uri="{FF2B5EF4-FFF2-40B4-BE49-F238E27FC236}">
                <a16:creationId xmlns:a16="http://schemas.microsoft.com/office/drawing/2014/main" id="{EC0105C6-9440-475B-895F-526959B1AA7E}"/>
              </a:ext>
            </a:extLst>
          </p:cNvPr>
          <p:cNvSpPr/>
          <p:nvPr/>
        </p:nvSpPr>
        <p:spPr>
          <a:xfrm>
            <a:off x="4247099" y="6128222"/>
            <a:ext cx="2763300" cy="424979"/>
          </a:xfrm>
          <a:prstGeom prst="roundRect">
            <a:avLst>
              <a:gd name="adj" fmla="val 0"/>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2936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Title 2"/>
          <p:cNvSpPr/>
          <p:nvPr/>
        </p:nvSpPr>
        <p:spPr>
          <a:xfrm>
            <a:off x="1007640" y="473400"/>
            <a:ext cx="10176480" cy="871200"/>
          </a:xfr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4000" b="1" u="none" strike="noStrike" dirty="0">
                <a:solidFill>
                  <a:srgbClr val="990000"/>
                </a:solidFill>
                <a:effectLst/>
                <a:uFillTx/>
                <a:latin typeface="FrutigerNext LT Medium"/>
                <a:ea typeface="黑体"/>
              </a:rPr>
              <a:t>Bumper micro-architecture</a:t>
            </a:r>
            <a:endParaRPr lang="en-US" sz="4000" b="0" u="none" strike="noStrike" dirty="0">
              <a:solidFill>
                <a:srgbClr val="000000"/>
              </a:solidFill>
              <a:effectLst/>
              <a:uFillTx/>
              <a:latin typeface="Arial"/>
            </a:endParaRPr>
          </a:p>
        </p:txBody>
      </p:sp>
      <p:graphicFrame>
        <p:nvGraphicFramePr>
          <p:cNvPr id="11" name="Table 10">
            <a:extLst>
              <a:ext uri="{FF2B5EF4-FFF2-40B4-BE49-F238E27FC236}">
                <a16:creationId xmlns:a16="http://schemas.microsoft.com/office/drawing/2014/main" id="{2D4A2A1B-54AB-41BA-A0B4-E26288C7C1FC}"/>
              </a:ext>
            </a:extLst>
          </p:cNvPr>
          <p:cNvGraphicFramePr>
            <a:graphicFrameLocks noGrp="1"/>
          </p:cNvGraphicFramePr>
          <p:nvPr>
            <p:extLst>
              <p:ext uri="{D42A27DB-BD31-4B8C-83A1-F6EECF244321}">
                <p14:modId xmlns:p14="http://schemas.microsoft.com/office/powerpoint/2010/main" val="1703512490"/>
              </p:ext>
            </p:extLst>
          </p:nvPr>
        </p:nvGraphicFramePr>
        <p:xfrm>
          <a:off x="4307910" y="2261783"/>
          <a:ext cx="2634244" cy="1417320"/>
        </p:xfrm>
        <a:graphic>
          <a:graphicData uri="http://schemas.openxmlformats.org/drawingml/2006/table">
            <a:tbl>
              <a:tblPr firstRow="1" bandRow="1">
                <a:tableStyleId>{073A0DAA-6AF3-43AB-8588-CEC1D06C72B9}</a:tableStyleId>
              </a:tblPr>
              <a:tblGrid>
                <a:gridCol w="657437">
                  <a:extLst>
                    <a:ext uri="{9D8B030D-6E8A-4147-A177-3AD203B41FA5}">
                      <a16:colId xmlns:a16="http://schemas.microsoft.com/office/drawing/2014/main" val="2438559499"/>
                    </a:ext>
                  </a:extLst>
                </a:gridCol>
                <a:gridCol w="656980">
                  <a:extLst>
                    <a:ext uri="{9D8B030D-6E8A-4147-A177-3AD203B41FA5}">
                      <a16:colId xmlns:a16="http://schemas.microsoft.com/office/drawing/2014/main" val="2452589140"/>
                    </a:ext>
                  </a:extLst>
                </a:gridCol>
                <a:gridCol w="1319827">
                  <a:extLst>
                    <a:ext uri="{9D8B030D-6E8A-4147-A177-3AD203B41FA5}">
                      <a16:colId xmlns:a16="http://schemas.microsoft.com/office/drawing/2014/main" val="971447821"/>
                    </a:ext>
                  </a:extLst>
                </a:gridCol>
              </a:tblGrid>
              <a:tr h="147258">
                <a:tc gridSpan="3">
                  <a:txBody>
                    <a:bodyPr/>
                    <a:lstStyle/>
                    <a:p>
                      <a:pPr algn="ctr"/>
                      <a:r>
                        <a:rPr lang="en-US" dirty="0"/>
                        <a:t>L1I Cache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06734235"/>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a:t>Tag</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Commit Bit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697204309"/>
                  </a:ext>
                </a:extLst>
              </a:tr>
              <a:tr h="0">
                <a:tc>
                  <a:txBody>
                    <a:bodyPr/>
                    <a:lstStyle/>
                    <a:p>
                      <a:pPr algn="ctr"/>
                      <a:r>
                        <a:rPr lang="en-US" sz="1700"/>
                        <a:t>Tag</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a:t>Data</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3661505732"/>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a:t>Tag</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0 -&gt;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35650887"/>
                  </a:ext>
                </a:extLst>
              </a:tr>
            </a:tbl>
          </a:graphicData>
        </a:graphic>
      </p:graphicFrame>
      <p:sp>
        <p:nvSpPr>
          <p:cNvPr id="12" name="Rectangle: Rounded Corners 11">
            <a:extLst>
              <a:ext uri="{FF2B5EF4-FFF2-40B4-BE49-F238E27FC236}">
                <a16:creationId xmlns:a16="http://schemas.microsoft.com/office/drawing/2014/main" id="{EE4236F6-DFDA-43E4-B47C-6A47CA09A10E}"/>
              </a:ext>
            </a:extLst>
          </p:cNvPr>
          <p:cNvSpPr/>
          <p:nvPr/>
        </p:nvSpPr>
        <p:spPr bwMode="auto">
          <a:xfrm>
            <a:off x="509991" y="3347264"/>
            <a:ext cx="331365" cy="620317"/>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3" name="Rectangle: Rounded Corners 12">
            <a:extLst>
              <a:ext uri="{FF2B5EF4-FFF2-40B4-BE49-F238E27FC236}">
                <a16:creationId xmlns:a16="http://schemas.microsoft.com/office/drawing/2014/main" id="{9BF0DDF9-3476-4362-9633-D862FBD77995}"/>
              </a:ext>
            </a:extLst>
          </p:cNvPr>
          <p:cNvSpPr/>
          <p:nvPr/>
        </p:nvSpPr>
        <p:spPr bwMode="auto">
          <a:xfrm>
            <a:off x="841356" y="3347264"/>
            <a:ext cx="331365" cy="620317"/>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4" name="Rectangle: Rounded Corners 13">
            <a:extLst>
              <a:ext uri="{FF2B5EF4-FFF2-40B4-BE49-F238E27FC236}">
                <a16:creationId xmlns:a16="http://schemas.microsoft.com/office/drawing/2014/main" id="{7353B63C-4F89-4061-AC6A-14F9DEAEBAA2}"/>
              </a:ext>
            </a:extLst>
          </p:cNvPr>
          <p:cNvSpPr/>
          <p:nvPr/>
        </p:nvSpPr>
        <p:spPr bwMode="auto">
          <a:xfrm>
            <a:off x="1172721" y="3350078"/>
            <a:ext cx="331365" cy="617503"/>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5" name="Rectangle: Rounded Corners 14">
            <a:extLst>
              <a:ext uri="{FF2B5EF4-FFF2-40B4-BE49-F238E27FC236}">
                <a16:creationId xmlns:a16="http://schemas.microsoft.com/office/drawing/2014/main" id="{343B292D-2798-4590-9F28-2892AA8328A5}"/>
              </a:ext>
            </a:extLst>
          </p:cNvPr>
          <p:cNvSpPr/>
          <p:nvPr/>
        </p:nvSpPr>
        <p:spPr bwMode="auto">
          <a:xfrm>
            <a:off x="1504086" y="3350078"/>
            <a:ext cx="331365" cy="617503"/>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6" name="Rectangle: Rounded Corners 15">
            <a:extLst>
              <a:ext uri="{FF2B5EF4-FFF2-40B4-BE49-F238E27FC236}">
                <a16:creationId xmlns:a16="http://schemas.microsoft.com/office/drawing/2014/main" id="{D40DDF0F-45CE-45AC-BAC7-334E755D8533}"/>
              </a:ext>
            </a:extLst>
          </p:cNvPr>
          <p:cNvSpPr/>
          <p:nvPr/>
        </p:nvSpPr>
        <p:spPr bwMode="auto">
          <a:xfrm>
            <a:off x="1835451" y="3352892"/>
            <a:ext cx="331365" cy="614689"/>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7" name="Rectangle: Rounded Corners 16">
            <a:extLst>
              <a:ext uri="{FF2B5EF4-FFF2-40B4-BE49-F238E27FC236}">
                <a16:creationId xmlns:a16="http://schemas.microsoft.com/office/drawing/2014/main" id="{60C859A9-A82B-45E9-BD88-220C1378543F}"/>
              </a:ext>
            </a:extLst>
          </p:cNvPr>
          <p:cNvSpPr/>
          <p:nvPr/>
        </p:nvSpPr>
        <p:spPr bwMode="auto">
          <a:xfrm>
            <a:off x="2166816" y="3352892"/>
            <a:ext cx="331365" cy="614689"/>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8" name="TextBox 7">
            <a:extLst>
              <a:ext uri="{FF2B5EF4-FFF2-40B4-BE49-F238E27FC236}">
                <a16:creationId xmlns:a16="http://schemas.microsoft.com/office/drawing/2014/main" id="{81BF6203-6202-46FB-BDA7-D0C19D39A4F1}"/>
              </a:ext>
            </a:extLst>
          </p:cNvPr>
          <p:cNvSpPr txBox="1"/>
          <p:nvPr/>
        </p:nvSpPr>
        <p:spPr>
          <a:xfrm>
            <a:off x="509990" y="3030756"/>
            <a:ext cx="1988191" cy="361637"/>
          </a:xfrm>
          <a:prstGeom prst="rect">
            <a:avLst/>
          </a:prstGeom>
          <a:noFill/>
        </p:spPr>
        <p:txBody>
          <a:bodyPr wrap="square" rtlCol="0">
            <a:spAutoFit/>
          </a:bodyPr>
          <a:lstStyle/>
          <a:p>
            <a:r>
              <a:rPr lang="en-US" sz="1750" dirty="0"/>
              <a:t>Fetch Target Queue</a:t>
            </a:r>
          </a:p>
        </p:txBody>
      </p:sp>
      <p:cxnSp>
        <p:nvCxnSpPr>
          <p:cNvPr id="21" name="Straight Arrow Connector 20">
            <a:extLst>
              <a:ext uri="{FF2B5EF4-FFF2-40B4-BE49-F238E27FC236}">
                <a16:creationId xmlns:a16="http://schemas.microsoft.com/office/drawing/2014/main" id="{B1BD836F-9FC0-4918-A0AE-848335FD5E60}"/>
              </a:ext>
            </a:extLst>
          </p:cNvPr>
          <p:cNvCxnSpPr>
            <a:cxnSpLocks/>
            <a:endCxn id="11" idx="1"/>
          </p:cNvCxnSpPr>
          <p:nvPr/>
        </p:nvCxnSpPr>
        <p:spPr>
          <a:xfrm flipV="1">
            <a:off x="3395135" y="2970443"/>
            <a:ext cx="912775" cy="281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Rounded Corners 24">
            <a:extLst>
              <a:ext uri="{FF2B5EF4-FFF2-40B4-BE49-F238E27FC236}">
                <a16:creationId xmlns:a16="http://schemas.microsoft.com/office/drawing/2014/main" id="{93E1E866-9DD6-483C-A7E1-616FA91D7FE9}"/>
              </a:ext>
            </a:extLst>
          </p:cNvPr>
          <p:cNvSpPr/>
          <p:nvPr/>
        </p:nvSpPr>
        <p:spPr bwMode="auto">
          <a:xfrm>
            <a:off x="10878414" y="1814742"/>
            <a:ext cx="1063685" cy="2311400"/>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r>
              <a:rPr kumimoji="0" lang="en-US" sz="1800" b="1" i="0" strike="noStrike" cap="none" normalizeH="0" baseline="0" dirty="0">
                <a:ln>
                  <a:noFill/>
                </a:ln>
                <a:solidFill>
                  <a:schemeClr val="tx1"/>
                </a:solidFill>
                <a:effectLst/>
                <a:latin typeface="Arial" charset="0"/>
                <a:ea typeface="宋体" charset="-122"/>
              </a:rPr>
              <a:t>Retire</a:t>
            </a:r>
          </a:p>
          <a:p>
            <a:pPr marL="0" marR="0" indent="0" algn="ctr" defTabSz="914400" rtl="0" eaLnBrk="1" fontAlgn="base" latinLnBrk="0" hangingPunct="1">
              <a:lnSpc>
                <a:spcPct val="100000"/>
              </a:lnSpc>
              <a:spcBef>
                <a:spcPct val="0"/>
              </a:spcBef>
              <a:spcAft>
                <a:spcPct val="0"/>
              </a:spcAft>
              <a:buClr>
                <a:srgbClr val="CC9900"/>
              </a:buClr>
              <a:buSzTx/>
              <a:tabLst/>
            </a:pPr>
            <a:r>
              <a:rPr lang="en-US" b="1" dirty="0">
                <a:latin typeface="Arial" charset="0"/>
                <a:ea typeface="宋体" charset="-122"/>
              </a:rPr>
              <a:t>Stage</a:t>
            </a:r>
            <a:endParaRPr kumimoji="0" lang="en-US" sz="1800" b="1" i="0" strike="noStrike" cap="none" normalizeH="0" baseline="0" dirty="0">
              <a:ln>
                <a:noFill/>
              </a:ln>
              <a:solidFill>
                <a:schemeClr val="tx1"/>
              </a:solidFill>
              <a:effectLst/>
              <a:latin typeface="Arial" charset="0"/>
              <a:ea typeface="宋体" charset="-122"/>
            </a:endParaRPr>
          </a:p>
        </p:txBody>
      </p:sp>
      <p:sp>
        <p:nvSpPr>
          <p:cNvPr id="33" name="Rectangle: Rounded Corners 32">
            <a:extLst>
              <a:ext uri="{FF2B5EF4-FFF2-40B4-BE49-F238E27FC236}">
                <a16:creationId xmlns:a16="http://schemas.microsoft.com/office/drawing/2014/main" id="{D7B186F9-4D36-4C10-BD68-BF7FC159C2A7}"/>
              </a:ext>
            </a:extLst>
          </p:cNvPr>
          <p:cNvSpPr/>
          <p:nvPr/>
        </p:nvSpPr>
        <p:spPr bwMode="auto">
          <a:xfrm>
            <a:off x="509991" y="2085772"/>
            <a:ext cx="331365" cy="620317"/>
          </a:xfrm>
          <a:prstGeom prst="roundRect">
            <a:avLst/>
          </a:prstGeom>
          <a:solidFill>
            <a:srgbClr val="FFC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34" name="Rectangle: Rounded Corners 33">
            <a:extLst>
              <a:ext uri="{FF2B5EF4-FFF2-40B4-BE49-F238E27FC236}">
                <a16:creationId xmlns:a16="http://schemas.microsoft.com/office/drawing/2014/main" id="{B784DC43-F710-4EAA-93BE-796F0FCE1356}"/>
              </a:ext>
            </a:extLst>
          </p:cNvPr>
          <p:cNvSpPr/>
          <p:nvPr/>
        </p:nvSpPr>
        <p:spPr bwMode="auto">
          <a:xfrm>
            <a:off x="841356" y="2085772"/>
            <a:ext cx="331365" cy="620317"/>
          </a:xfrm>
          <a:prstGeom prst="roundRect">
            <a:avLst/>
          </a:prstGeom>
          <a:solidFill>
            <a:srgbClr val="FFC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35" name="Rectangle: Rounded Corners 34">
            <a:extLst>
              <a:ext uri="{FF2B5EF4-FFF2-40B4-BE49-F238E27FC236}">
                <a16:creationId xmlns:a16="http://schemas.microsoft.com/office/drawing/2014/main" id="{2ABE9F3D-B34D-49B5-BAB0-494DAD318B3F}"/>
              </a:ext>
            </a:extLst>
          </p:cNvPr>
          <p:cNvSpPr/>
          <p:nvPr/>
        </p:nvSpPr>
        <p:spPr bwMode="auto">
          <a:xfrm>
            <a:off x="1172721" y="2088586"/>
            <a:ext cx="331365" cy="617503"/>
          </a:xfrm>
          <a:prstGeom prst="roundRect">
            <a:avLst/>
          </a:prstGeom>
          <a:solidFill>
            <a:srgbClr val="FFC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36" name="Rectangle: Rounded Corners 35">
            <a:extLst>
              <a:ext uri="{FF2B5EF4-FFF2-40B4-BE49-F238E27FC236}">
                <a16:creationId xmlns:a16="http://schemas.microsoft.com/office/drawing/2014/main" id="{62E98295-6651-4439-A11D-B0A5C8766C50}"/>
              </a:ext>
            </a:extLst>
          </p:cNvPr>
          <p:cNvSpPr/>
          <p:nvPr/>
        </p:nvSpPr>
        <p:spPr bwMode="auto">
          <a:xfrm>
            <a:off x="1504086" y="2088586"/>
            <a:ext cx="331365" cy="617503"/>
          </a:xfrm>
          <a:prstGeom prst="roundRect">
            <a:avLst/>
          </a:prstGeom>
          <a:solidFill>
            <a:srgbClr val="FFC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37" name="Rectangle: Rounded Corners 36">
            <a:extLst>
              <a:ext uri="{FF2B5EF4-FFF2-40B4-BE49-F238E27FC236}">
                <a16:creationId xmlns:a16="http://schemas.microsoft.com/office/drawing/2014/main" id="{5E52F918-6226-47F2-8A76-B620240E13B9}"/>
              </a:ext>
            </a:extLst>
          </p:cNvPr>
          <p:cNvSpPr/>
          <p:nvPr/>
        </p:nvSpPr>
        <p:spPr bwMode="auto">
          <a:xfrm>
            <a:off x="1835451" y="2091400"/>
            <a:ext cx="331365" cy="614689"/>
          </a:xfrm>
          <a:prstGeom prst="roundRect">
            <a:avLst/>
          </a:prstGeom>
          <a:solidFill>
            <a:srgbClr val="FFC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38" name="Rectangle: Rounded Corners 37">
            <a:extLst>
              <a:ext uri="{FF2B5EF4-FFF2-40B4-BE49-F238E27FC236}">
                <a16:creationId xmlns:a16="http://schemas.microsoft.com/office/drawing/2014/main" id="{38D9F54E-BF32-422A-806F-6D659ED14A9E}"/>
              </a:ext>
            </a:extLst>
          </p:cNvPr>
          <p:cNvSpPr/>
          <p:nvPr/>
        </p:nvSpPr>
        <p:spPr bwMode="auto">
          <a:xfrm>
            <a:off x="2166816" y="2091400"/>
            <a:ext cx="331365" cy="614689"/>
          </a:xfrm>
          <a:prstGeom prst="roundRect">
            <a:avLst/>
          </a:prstGeom>
          <a:solidFill>
            <a:srgbClr val="FFC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39" name="TextBox 38">
            <a:extLst>
              <a:ext uri="{FF2B5EF4-FFF2-40B4-BE49-F238E27FC236}">
                <a16:creationId xmlns:a16="http://schemas.microsoft.com/office/drawing/2014/main" id="{E200193C-ACDA-4EF3-B4EE-FEE4F5EE0AF6}"/>
              </a:ext>
            </a:extLst>
          </p:cNvPr>
          <p:cNvSpPr txBox="1"/>
          <p:nvPr/>
        </p:nvSpPr>
        <p:spPr>
          <a:xfrm>
            <a:off x="509990" y="1761325"/>
            <a:ext cx="1988191" cy="361637"/>
          </a:xfrm>
          <a:prstGeom prst="rect">
            <a:avLst/>
          </a:prstGeom>
          <a:noFill/>
        </p:spPr>
        <p:txBody>
          <a:bodyPr wrap="square" rtlCol="0">
            <a:spAutoFit/>
          </a:bodyPr>
          <a:lstStyle/>
          <a:p>
            <a:pPr algn="ctr"/>
            <a:r>
              <a:rPr lang="en-US" sz="1750" dirty="0"/>
              <a:t>Retire Queue</a:t>
            </a:r>
          </a:p>
        </p:txBody>
      </p:sp>
      <p:sp>
        <p:nvSpPr>
          <p:cNvPr id="40" name="Trapezoid 39">
            <a:extLst>
              <a:ext uri="{FF2B5EF4-FFF2-40B4-BE49-F238E27FC236}">
                <a16:creationId xmlns:a16="http://schemas.microsoft.com/office/drawing/2014/main" id="{BA32A14A-B44B-4471-B10D-B71D1AF3F7E7}"/>
              </a:ext>
            </a:extLst>
          </p:cNvPr>
          <p:cNvSpPr/>
          <p:nvPr/>
        </p:nvSpPr>
        <p:spPr>
          <a:xfrm rot="5400000">
            <a:off x="2944853" y="2671298"/>
            <a:ext cx="1030406" cy="598289"/>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Connector: Elbow 41">
            <a:extLst>
              <a:ext uri="{FF2B5EF4-FFF2-40B4-BE49-F238E27FC236}">
                <a16:creationId xmlns:a16="http://schemas.microsoft.com/office/drawing/2014/main" id="{A410B45B-05DC-427B-BAFB-BA62D7B3D874}"/>
              </a:ext>
            </a:extLst>
          </p:cNvPr>
          <p:cNvCxnSpPr>
            <a:cxnSpLocks/>
            <a:stCxn id="38" idx="3"/>
          </p:cNvCxnSpPr>
          <p:nvPr/>
        </p:nvCxnSpPr>
        <p:spPr>
          <a:xfrm>
            <a:off x="2498181" y="2398745"/>
            <a:ext cx="662730" cy="376260"/>
          </a:xfrm>
          <a:prstGeom prst="bentConnector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or: Elbow 43">
            <a:extLst>
              <a:ext uri="{FF2B5EF4-FFF2-40B4-BE49-F238E27FC236}">
                <a16:creationId xmlns:a16="http://schemas.microsoft.com/office/drawing/2014/main" id="{FBC140DB-C0FB-451D-BAAD-218E4F6EABDB}"/>
              </a:ext>
            </a:extLst>
          </p:cNvPr>
          <p:cNvCxnSpPr>
            <a:cxnSpLocks/>
            <a:stCxn id="17" idx="3"/>
          </p:cNvCxnSpPr>
          <p:nvPr/>
        </p:nvCxnSpPr>
        <p:spPr>
          <a:xfrm flipV="1">
            <a:off x="2498181" y="3172449"/>
            <a:ext cx="662730" cy="487788"/>
          </a:xfrm>
          <a:prstGeom prst="bentConnector3">
            <a:avLst>
              <a:gd name="adj1" fmla="val 50000"/>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B9D19307-4EEA-4A95-82B7-FE92E64932CD}"/>
              </a:ext>
            </a:extLst>
          </p:cNvPr>
          <p:cNvCxnSpPr>
            <a:cxnSpLocks/>
            <a:endCxn id="25" idx="1"/>
          </p:cNvCxnSpPr>
          <p:nvPr/>
        </p:nvCxnSpPr>
        <p:spPr>
          <a:xfrm flipV="1">
            <a:off x="6942154" y="2970442"/>
            <a:ext cx="3936260" cy="2816"/>
          </a:xfrm>
          <a:prstGeom prst="straightConnector1">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27DFE4A8-2351-4873-AD93-A70D0C3968A8}"/>
              </a:ext>
            </a:extLst>
          </p:cNvPr>
          <p:cNvCxnSpPr>
            <a:cxnSpLocks/>
          </p:cNvCxnSpPr>
          <p:nvPr/>
        </p:nvCxnSpPr>
        <p:spPr>
          <a:xfrm>
            <a:off x="5625031" y="3679104"/>
            <a:ext cx="1" cy="115157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98A3901C-B92D-4BFA-AA12-C79C42254CD4}"/>
              </a:ext>
            </a:extLst>
          </p:cNvPr>
          <p:cNvSpPr txBox="1"/>
          <p:nvPr/>
        </p:nvSpPr>
        <p:spPr>
          <a:xfrm>
            <a:off x="4925969" y="3884270"/>
            <a:ext cx="1500134" cy="630942"/>
          </a:xfrm>
          <a:prstGeom prst="rect">
            <a:avLst/>
          </a:prstGeom>
          <a:solidFill>
            <a:schemeClr val="bg1"/>
          </a:solidFill>
        </p:spPr>
        <p:txBody>
          <a:bodyPr wrap="square" rtlCol="0">
            <a:spAutoFit/>
          </a:bodyPr>
          <a:lstStyle/>
          <a:p>
            <a:pPr algn="ctr"/>
            <a:r>
              <a:rPr lang="en-US" sz="1750" b="1" dirty="0">
                <a:solidFill>
                  <a:srgbClr val="FFC000"/>
                </a:solidFill>
              </a:rPr>
              <a:t>Promote Signal to L2C</a:t>
            </a:r>
          </a:p>
        </p:txBody>
      </p:sp>
      <p:cxnSp>
        <p:nvCxnSpPr>
          <p:cNvPr id="192" name="Connector: Elbow 191">
            <a:extLst>
              <a:ext uri="{FF2B5EF4-FFF2-40B4-BE49-F238E27FC236}">
                <a16:creationId xmlns:a16="http://schemas.microsoft.com/office/drawing/2014/main" id="{ACA7D8B4-9930-4780-9683-546665033CFE}"/>
              </a:ext>
            </a:extLst>
          </p:cNvPr>
          <p:cNvCxnSpPr>
            <a:stCxn id="25" idx="0"/>
            <a:endCxn id="33" idx="1"/>
          </p:cNvCxnSpPr>
          <p:nvPr/>
        </p:nvCxnSpPr>
        <p:spPr>
          <a:xfrm rot="16200000" flipH="1" flipV="1">
            <a:off x="5669529" y="-3344797"/>
            <a:ext cx="581189" cy="10900266"/>
          </a:xfrm>
          <a:prstGeom prst="bentConnector4">
            <a:avLst>
              <a:gd name="adj1" fmla="val -39333"/>
              <a:gd name="adj2" fmla="val 102097"/>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1E8D54CC-9102-4165-8357-CA78EBD8DD0A}"/>
              </a:ext>
            </a:extLst>
          </p:cNvPr>
          <p:cNvSpPr txBox="1"/>
          <p:nvPr/>
        </p:nvSpPr>
        <p:spPr>
          <a:xfrm>
            <a:off x="7751563" y="2789623"/>
            <a:ext cx="2201750" cy="361637"/>
          </a:xfrm>
          <a:prstGeom prst="rect">
            <a:avLst/>
          </a:prstGeom>
          <a:solidFill>
            <a:schemeClr val="bg1">
              <a:lumMod val="95000"/>
            </a:schemeClr>
          </a:solidFill>
        </p:spPr>
        <p:txBody>
          <a:bodyPr wrap="square" rtlCol="0">
            <a:spAutoFit/>
          </a:bodyPr>
          <a:lstStyle/>
          <a:p>
            <a:pPr algn="r"/>
            <a:r>
              <a:rPr lang="en-US" sz="1750" dirty="0"/>
              <a:t>Decode/Rename/Exec</a:t>
            </a:r>
          </a:p>
        </p:txBody>
      </p:sp>
      <p:sp>
        <p:nvSpPr>
          <p:cNvPr id="32" name="Rectangle: Rounded Corners 31">
            <a:extLst>
              <a:ext uri="{FF2B5EF4-FFF2-40B4-BE49-F238E27FC236}">
                <a16:creationId xmlns:a16="http://schemas.microsoft.com/office/drawing/2014/main" id="{AEC97EFD-B97E-48C2-AF5C-875C5962876A}"/>
              </a:ext>
            </a:extLst>
          </p:cNvPr>
          <p:cNvSpPr/>
          <p:nvPr/>
        </p:nvSpPr>
        <p:spPr>
          <a:xfrm>
            <a:off x="4307910" y="3330719"/>
            <a:ext cx="2642582" cy="347241"/>
          </a:xfrm>
          <a:prstGeom prst="roundRect">
            <a:avLst>
              <a:gd name="adj" fmla="val 0"/>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00B1D74D-A496-407E-8DA0-75DECB0C3813}"/>
              </a:ext>
            </a:extLst>
          </p:cNvPr>
          <p:cNvSpPr txBox="1"/>
          <p:nvPr/>
        </p:nvSpPr>
        <p:spPr>
          <a:xfrm>
            <a:off x="6017617" y="1610823"/>
            <a:ext cx="4708397" cy="361637"/>
          </a:xfrm>
          <a:prstGeom prst="rect">
            <a:avLst/>
          </a:prstGeom>
          <a:noFill/>
        </p:spPr>
        <p:txBody>
          <a:bodyPr wrap="square" rtlCol="0">
            <a:spAutoFit/>
          </a:bodyPr>
          <a:lstStyle/>
          <a:p>
            <a:pPr algn="r"/>
            <a:r>
              <a:rPr lang="en-US" sz="1750" dirty="0">
                <a:highlight>
                  <a:srgbClr val="FDB814"/>
                </a:highlight>
              </a:rPr>
              <a:t>retire instruction with commit bit not set</a:t>
            </a:r>
          </a:p>
        </p:txBody>
      </p:sp>
      <p:sp>
        <p:nvSpPr>
          <p:cNvPr id="46" name="TextBox 45">
            <a:extLst>
              <a:ext uri="{FF2B5EF4-FFF2-40B4-BE49-F238E27FC236}">
                <a16:creationId xmlns:a16="http://schemas.microsoft.com/office/drawing/2014/main" id="{87491D24-0BCE-4EF7-8D25-95E3AA63A848}"/>
              </a:ext>
            </a:extLst>
          </p:cNvPr>
          <p:cNvSpPr txBox="1"/>
          <p:nvPr/>
        </p:nvSpPr>
        <p:spPr>
          <a:xfrm>
            <a:off x="7588275" y="3162559"/>
            <a:ext cx="2504843" cy="630942"/>
          </a:xfrm>
          <a:prstGeom prst="rect">
            <a:avLst/>
          </a:prstGeom>
          <a:noFill/>
        </p:spPr>
        <p:txBody>
          <a:bodyPr wrap="square" rtlCol="0">
            <a:spAutoFit/>
          </a:bodyPr>
          <a:lstStyle/>
          <a:p>
            <a:pPr algn="ctr"/>
            <a:r>
              <a:rPr lang="en-US" sz="1750" dirty="0">
                <a:highlight>
                  <a:srgbClr val="FDB814"/>
                </a:highlight>
              </a:rPr>
              <a:t>commit bit passed alongside to instructions</a:t>
            </a:r>
          </a:p>
        </p:txBody>
      </p:sp>
      <p:graphicFrame>
        <p:nvGraphicFramePr>
          <p:cNvPr id="45" name="Table 44">
            <a:extLst>
              <a:ext uri="{FF2B5EF4-FFF2-40B4-BE49-F238E27FC236}">
                <a16:creationId xmlns:a16="http://schemas.microsoft.com/office/drawing/2014/main" id="{C273F173-8CC5-4D4E-A0C0-2F092707AA2A}"/>
              </a:ext>
            </a:extLst>
          </p:cNvPr>
          <p:cNvGraphicFramePr>
            <a:graphicFrameLocks noGrp="1"/>
          </p:cNvGraphicFramePr>
          <p:nvPr>
            <p:extLst>
              <p:ext uri="{D42A27DB-BD31-4B8C-83A1-F6EECF244321}">
                <p14:modId xmlns:p14="http://schemas.microsoft.com/office/powerpoint/2010/main" val="3318181005"/>
              </p:ext>
            </p:extLst>
          </p:nvPr>
        </p:nvGraphicFramePr>
        <p:xfrm>
          <a:off x="4247098" y="4830683"/>
          <a:ext cx="2763301" cy="1722518"/>
        </p:xfrm>
        <a:graphic>
          <a:graphicData uri="http://schemas.openxmlformats.org/drawingml/2006/table">
            <a:tbl>
              <a:tblPr firstRow="1" bandRow="1">
                <a:tableStyleId>{073A0DAA-6AF3-43AB-8588-CEC1D06C72B9}</a:tableStyleId>
              </a:tblPr>
              <a:tblGrid>
                <a:gridCol w="755234">
                  <a:extLst>
                    <a:ext uri="{9D8B030D-6E8A-4147-A177-3AD203B41FA5}">
                      <a16:colId xmlns:a16="http://schemas.microsoft.com/office/drawing/2014/main" val="2438559499"/>
                    </a:ext>
                  </a:extLst>
                </a:gridCol>
                <a:gridCol w="667503">
                  <a:extLst>
                    <a:ext uri="{9D8B030D-6E8A-4147-A177-3AD203B41FA5}">
                      <a16:colId xmlns:a16="http://schemas.microsoft.com/office/drawing/2014/main" val="2452589140"/>
                    </a:ext>
                  </a:extLst>
                </a:gridCol>
                <a:gridCol w="1340564">
                  <a:extLst>
                    <a:ext uri="{9D8B030D-6E8A-4147-A177-3AD203B41FA5}">
                      <a16:colId xmlns:a16="http://schemas.microsoft.com/office/drawing/2014/main" val="2774565362"/>
                    </a:ext>
                  </a:extLst>
                </a:gridCol>
              </a:tblGrid>
              <a:tr h="444521">
                <a:tc gridSpan="3">
                  <a:txBody>
                    <a:bodyPr/>
                    <a:lstStyle/>
                    <a:p>
                      <a:pPr algn="ctr"/>
                      <a:r>
                        <a:rPr lang="en-US" dirty="0"/>
                        <a:t>L2 Cache (Inst and 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06734235"/>
                  </a:ext>
                </a:extLst>
              </a:tr>
              <a:tr h="4259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Low-priority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7204309"/>
                  </a:ext>
                </a:extLst>
              </a:tr>
              <a:tr h="425999">
                <a:tc>
                  <a:txBody>
                    <a:bodyPr/>
                    <a:lstStyle/>
                    <a:p>
                      <a:pPr algn="ct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High-priority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1505732"/>
                  </a:ext>
                </a:extLst>
              </a:tr>
              <a:tr h="4259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b="1" dirty="0">
                          <a:highlight>
                            <a:srgbClr val="FFFF00"/>
                          </a:highlight>
                        </a:rPr>
                        <a:t>High-priority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650887"/>
                  </a:ext>
                </a:extLst>
              </a:tr>
            </a:tbl>
          </a:graphicData>
        </a:graphic>
      </p:graphicFrame>
      <p:sp>
        <p:nvSpPr>
          <p:cNvPr id="47" name="Rectangle: Rounded Corners 46">
            <a:extLst>
              <a:ext uri="{FF2B5EF4-FFF2-40B4-BE49-F238E27FC236}">
                <a16:creationId xmlns:a16="http://schemas.microsoft.com/office/drawing/2014/main" id="{9F92FB81-8CF5-4516-ACE5-865EBA351282}"/>
              </a:ext>
            </a:extLst>
          </p:cNvPr>
          <p:cNvSpPr/>
          <p:nvPr/>
        </p:nvSpPr>
        <p:spPr>
          <a:xfrm>
            <a:off x="4247099" y="6128222"/>
            <a:ext cx="2763300" cy="424979"/>
          </a:xfrm>
          <a:prstGeom prst="roundRect">
            <a:avLst>
              <a:gd name="adj" fmla="val 0"/>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76766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Title 2"/>
          <p:cNvSpPr/>
          <p:nvPr/>
        </p:nvSpPr>
        <p:spPr>
          <a:xfrm>
            <a:off x="1007640" y="473400"/>
            <a:ext cx="10176480" cy="871200"/>
          </a:xfr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4000" b="1" u="none" strike="noStrike" dirty="0">
                <a:solidFill>
                  <a:srgbClr val="990000"/>
                </a:solidFill>
                <a:effectLst/>
                <a:uFillTx/>
                <a:latin typeface="FrutigerNext LT Medium"/>
                <a:ea typeface="黑体"/>
              </a:rPr>
              <a:t>Bumper micro-architecture</a:t>
            </a:r>
            <a:endParaRPr lang="en-US" sz="4000" b="0" u="none" strike="noStrike" dirty="0">
              <a:solidFill>
                <a:srgbClr val="000000"/>
              </a:solidFill>
              <a:effectLst/>
              <a:uFillTx/>
              <a:latin typeface="Arial"/>
            </a:endParaRPr>
          </a:p>
        </p:txBody>
      </p:sp>
      <p:graphicFrame>
        <p:nvGraphicFramePr>
          <p:cNvPr id="11" name="Table 10">
            <a:extLst>
              <a:ext uri="{FF2B5EF4-FFF2-40B4-BE49-F238E27FC236}">
                <a16:creationId xmlns:a16="http://schemas.microsoft.com/office/drawing/2014/main" id="{2D4A2A1B-54AB-41BA-A0B4-E26288C7C1FC}"/>
              </a:ext>
            </a:extLst>
          </p:cNvPr>
          <p:cNvGraphicFramePr>
            <a:graphicFrameLocks noGrp="1"/>
          </p:cNvGraphicFramePr>
          <p:nvPr>
            <p:extLst>
              <p:ext uri="{D42A27DB-BD31-4B8C-83A1-F6EECF244321}">
                <p14:modId xmlns:p14="http://schemas.microsoft.com/office/powerpoint/2010/main" val="4051380442"/>
              </p:ext>
            </p:extLst>
          </p:nvPr>
        </p:nvGraphicFramePr>
        <p:xfrm>
          <a:off x="4307910" y="2261783"/>
          <a:ext cx="2634244" cy="1417320"/>
        </p:xfrm>
        <a:graphic>
          <a:graphicData uri="http://schemas.openxmlformats.org/drawingml/2006/table">
            <a:tbl>
              <a:tblPr firstRow="1" bandRow="1">
                <a:tableStyleId>{073A0DAA-6AF3-43AB-8588-CEC1D06C72B9}</a:tableStyleId>
              </a:tblPr>
              <a:tblGrid>
                <a:gridCol w="657437">
                  <a:extLst>
                    <a:ext uri="{9D8B030D-6E8A-4147-A177-3AD203B41FA5}">
                      <a16:colId xmlns:a16="http://schemas.microsoft.com/office/drawing/2014/main" val="2438559499"/>
                    </a:ext>
                  </a:extLst>
                </a:gridCol>
                <a:gridCol w="656980">
                  <a:extLst>
                    <a:ext uri="{9D8B030D-6E8A-4147-A177-3AD203B41FA5}">
                      <a16:colId xmlns:a16="http://schemas.microsoft.com/office/drawing/2014/main" val="2452589140"/>
                    </a:ext>
                  </a:extLst>
                </a:gridCol>
                <a:gridCol w="1319827">
                  <a:extLst>
                    <a:ext uri="{9D8B030D-6E8A-4147-A177-3AD203B41FA5}">
                      <a16:colId xmlns:a16="http://schemas.microsoft.com/office/drawing/2014/main" val="971447821"/>
                    </a:ext>
                  </a:extLst>
                </a:gridCol>
              </a:tblGrid>
              <a:tr h="147258">
                <a:tc gridSpan="3">
                  <a:txBody>
                    <a:bodyPr/>
                    <a:lstStyle/>
                    <a:p>
                      <a:pPr algn="ctr"/>
                      <a:r>
                        <a:rPr lang="en-US" dirty="0"/>
                        <a:t>L1I Cache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06734235"/>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a:t>Tag</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Commit Bit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697204309"/>
                  </a:ext>
                </a:extLst>
              </a:tr>
              <a:tr h="0">
                <a:tc>
                  <a:txBody>
                    <a:bodyPr/>
                    <a:lstStyle/>
                    <a:p>
                      <a:pPr algn="ctr"/>
                      <a:r>
                        <a:rPr lang="en-US" sz="1700"/>
                        <a:t>Tag</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a:t>Data</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3661505732"/>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a:t>Tag</a:t>
                      </a:r>
                      <a:endParaRPr lang="en-US" sz="17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0 -&gt;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35650887"/>
                  </a:ext>
                </a:extLst>
              </a:tr>
            </a:tbl>
          </a:graphicData>
        </a:graphic>
      </p:graphicFrame>
      <p:sp>
        <p:nvSpPr>
          <p:cNvPr id="12" name="Rectangle: Rounded Corners 11">
            <a:extLst>
              <a:ext uri="{FF2B5EF4-FFF2-40B4-BE49-F238E27FC236}">
                <a16:creationId xmlns:a16="http://schemas.microsoft.com/office/drawing/2014/main" id="{EE4236F6-DFDA-43E4-B47C-6A47CA09A10E}"/>
              </a:ext>
            </a:extLst>
          </p:cNvPr>
          <p:cNvSpPr/>
          <p:nvPr/>
        </p:nvSpPr>
        <p:spPr bwMode="auto">
          <a:xfrm>
            <a:off x="509991" y="3347264"/>
            <a:ext cx="331365" cy="620317"/>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3" name="Rectangle: Rounded Corners 12">
            <a:extLst>
              <a:ext uri="{FF2B5EF4-FFF2-40B4-BE49-F238E27FC236}">
                <a16:creationId xmlns:a16="http://schemas.microsoft.com/office/drawing/2014/main" id="{9BF0DDF9-3476-4362-9633-D862FBD77995}"/>
              </a:ext>
            </a:extLst>
          </p:cNvPr>
          <p:cNvSpPr/>
          <p:nvPr/>
        </p:nvSpPr>
        <p:spPr bwMode="auto">
          <a:xfrm>
            <a:off x="841356" y="3347264"/>
            <a:ext cx="331365" cy="620317"/>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4" name="Rectangle: Rounded Corners 13">
            <a:extLst>
              <a:ext uri="{FF2B5EF4-FFF2-40B4-BE49-F238E27FC236}">
                <a16:creationId xmlns:a16="http://schemas.microsoft.com/office/drawing/2014/main" id="{7353B63C-4F89-4061-AC6A-14F9DEAEBAA2}"/>
              </a:ext>
            </a:extLst>
          </p:cNvPr>
          <p:cNvSpPr/>
          <p:nvPr/>
        </p:nvSpPr>
        <p:spPr bwMode="auto">
          <a:xfrm>
            <a:off x="1172721" y="3350078"/>
            <a:ext cx="331365" cy="617503"/>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5" name="Rectangle: Rounded Corners 14">
            <a:extLst>
              <a:ext uri="{FF2B5EF4-FFF2-40B4-BE49-F238E27FC236}">
                <a16:creationId xmlns:a16="http://schemas.microsoft.com/office/drawing/2014/main" id="{343B292D-2798-4590-9F28-2892AA8328A5}"/>
              </a:ext>
            </a:extLst>
          </p:cNvPr>
          <p:cNvSpPr/>
          <p:nvPr/>
        </p:nvSpPr>
        <p:spPr bwMode="auto">
          <a:xfrm>
            <a:off x="1504086" y="3350078"/>
            <a:ext cx="331365" cy="617503"/>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6" name="Rectangle: Rounded Corners 15">
            <a:extLst>
              <a:ext uri="{FF2B5EF4-FFF2-40B4-BE49-F238E27FC236}">
                <a16:creationId xmlns:a16="http://schemas.microsoft.com/office/drawing/2014/main" id="{D40DDF0F-45CE-45AC-BAC7-334E755D8533}"/>
              </a:ext>
            </a:extLst>
          </p:cNvPr>
          <p:cNvSpPr/>
          <p:nvPr/>
        </p:nvSpPr>
        <p:spPr bwMode="auto">
          <a:xfrm>
            <a:off x="1835451" y="3352892"/>
            <a:ext cx="331365" cy="614689"/>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17" name="Rectangle: Rounded Corners 16">
            <a:extLst>
              <a:ext uri="{FF2B5EF4-FFF2-40B4-BE49-F238E27FC236}">
                <a16:creationId xmlns:a16="http://schemas.microsoft.com/office/drawing/2014/main" id="{60C859A9-A82B-45E9-BD88-220C1378543F}"/>
              </a:ext>
            </a:extLst>
          </p:cNvPr>
          <p:cNvSpPr/>
          <p:nvPr/>
        </p:nvSpPr>
        <p:spPr bwMode="auto">
          <a:xfrm>
            <a:off x="2166816" y="3352892"/>
            <a:ext cx="331365" cy="614689"/>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8" name="TextBox 7">
            <a:extLst>
              <a:ext uri="{FF2B5EF4-FFF2-40B4-BE49-F238E27FC236}">
                <a16:creationId xmlns:a16="http://schemas.microsoft.com/office/drawing/2014/main" id="{81BF6203-6202-46FB-BDA7-D0C19D39A4F1}"/>
              </a:ext>
            </a:extLst>
          </p:cNvPr>
          <p:cNvSpPr txBox="1"/>
          <p:nvPr/>
        </p:nvSpPr>
        <p:spPr>
          <a:xfrm>
            <a:off x="509990" y="3030756"/>
            <a:ext cx="1988191" cy="361637"/>
          </a:xfrm>
          <a:prstGeom prst="rect">
            <a:avLst/>
          </a:prstGeom>
          <a:noFill/>
        </p:spPr>
        <p:txBody>
          <a:bodyPr wrap="square" rtlCol="0">
            <a:spAutoFit/>
          </a:bodyPr>
          <a:lstStyle/>
          <a:p>
            <a:r>
              <a:rPr lang="en-US" sz="1750" dirty="0"/>
              <a:t>Fetch Target Queue</a:t>
            </a:r>
          </a:p>
        </p:txBody>
      </p:sp>
      <p:cxnSp>
        <p:nvCxnSpPr>
          <p:cNvPr id="21" name="Straight Arrow Connector 20">
            <a:extLst>
              <a:ext uri="{FF2B5EF4-FFF2-40B4-BE49-F238E27FC236}">
                <a16:creationId xmlns:a16="http://schemas.microsoft.com/office/drawing/2014/main" id="{B1BD836F-9FC0-4918-A0AE-848335FD5E60}"/>
              </a:ext>
            </a:extLst>
          </p:cNvPr>
          <p:cNvCxnSpPr>
            <a:cxnSpLocks/>
            <a:endCxn id="11" idx="1"/>
          </p:cNvCxnSpPr>
          <p:nvPr/>
        </p:nvCxnSpPr>
        <p:spPr>
          <a:xfrm flipV="1">
            <a:off x="3395135" y="2970443"/>
            <a:ext cx="912775" cy="281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Rounded Corners 24">
            <a:extLst>
              <a:ext uri="{FF2B5EF4-FFF2-40B4-BE49-F238E27FC236}">
                <a16:creationId xmlns:a16="http://schemas.microsoft.com/office/drawing/2014/main" id="{93E1E866-9DD6-483C-A7E1-616FA91D7FE9}"/>
              </a:ext>
            </a:extLst>
          </p:cNvPr>
          <p:cNvSpPr/>
          <p:nvPr/>
        </p:nvSpPr>
        <p:spPr bwMode="auto">
          <a:xfrm>
            <a:off x="10878414" y="1814742"/>
            <a:ext cx="1063685" cy="2311400"/>
          </a:xfrm>
          <a:prstGeom prst="roundRect">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r>
              <a:rPr kumimoji="0" lang="en-US" sz="1800" b="1" i="0" strike="noStrike" cap="none" normalizeH="0" baseline="0" dirty="0">
                <a:ln>
                  <a:noFill/>
                </a:ln>
                <a:solidFill>
                  <a:schemeClr val="tx1"/>
                </a:solidFill>
                <a:effectLst/>
                <a:latin typeface="Arial" charset="0"/>
                <a:ea typeface="宋体" charset="-122"/>
              </a:rPr>
              <a:t>Retire</a:t>
            </a:r>
          </a:p>
          <a:p>
            <a:pPr marL="0" marR="0" indent="0" algn="ctr" defTabSz="914400" rtl="0" eaLnBrk="1" fontAlgn="base" latinLnBrk="0" hangingPunct="1">
              <a:lnSpc>
                <a:spcPct val="100000"/>
              </a:lnSpc>
              <a:spcBef>
                <a:spcPct val="0"/>
              </a:spcBef>
              <a:spcAft>
                <a:spcPct val="0"/>
              </a:spcAft>
              <a:buClr>
                <a:srgbClr val="CC9900"/>
              </a:buClr>
              <a:buSzTx/>
              <a:tabLst/>
            </a:pPr>
            <a:r>
              <a:rPr lang="en-US" b="1" dirty="0">
                <a:latin typeface="Arial" charset="0"/>
                <a:ea typeface="宋体" charset="-122"/>
              </a:rPr>
              <a:t>Stage</a:t>
            </a:r>
            <a:endParaRPr kumimoji="0" lang="en-US" sz="1800" b="1" i="0" strike="noStrike" cap="none" normalizeH="0" baseline="0" dirty="0">
              <a:ln>
                <a:noFill/>
              </a:ln>
              <a:solidFill>
                <a:schemeClr val="tx1"/>
              </a:solidFill>
              <a:effectLst/>
              <a:latin typeface="Arial" charset="0"/>
              <a:ea typeface="宋体" charset="-122"/>
            </a:endParaRPr>
          </a:p>
        </p:txBody>
      </p:sp>
      <p:sp>
        <p:nvSpPr>
          <p:cNvPr id="33" name="Rectangle: Rounded Corners 32">
            <a:extLst>
              <a:ext uri="{FF2B5EF4-FFF2-40B4-BE49-F238E27FC236}">
                <a16:creationId xmlns:a16="http://schemas.microsoft.com/office/drawing/2014/main" id="{D7B186F9-4D36-4C10-BD68-BF7FC159C2A7}"/>
              </a:ext>
            </a:extLst>
          </p:cNvPr>
          <p:cNvSpPr/>
          <p:nvPr/>
        </p:nvSpPr>
        <p:spPr bwMode="auto">
          <a:xfrm>
            <a:off x="509991" y="2085772"/>
            <a:ext cx="331365" cy="620317"/>
          </a:xfrm>
          <a:prstGeom prst="roundRect">
            <a:avLst/>
          </a:prstGeom>
          <a:solidFill>
            <a:srgbClr val="FFC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34" name="Rectangle: Rounded Corners 33">
            <a:extLst>
              <a:ext uri="{FF2B5EF4-FFF2-40B4-BE49-F238E27FC236}">
                <a16:creationId xmlns:a16="http://schemas.microsoft.com/office/drawing/2014/main" id="{B784DC43-F710-4EAA-93BE-796F0FCE1356}"/>
              </a:ext>
            </a:extLst>
          </p:cNvPr>
          <p:cNvSpPr/>
          <p:nvPr/>
        </p:nvSpPr>
        <p:spPr bwMode="auto">
          <a:xfrm>
            <a:off x="841356" y="2085772"/>
            <a:ext cx="331365" cy="620317"/>
          </a:xfrm>
          <a:prstGeom prst="roundRect">
            <a:avLst/>
          </a:prstGeom>
          <a:solidFill>
            <a:srgbClr val="FFC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35" name="Rectangle: Rounded Corners 34">
            <a:extLst>
              <a:ext uri="{FF2B5EF4-FFF2-40B4-BE49-F238E27FC236}">
                <a16:creationId xmlns:a16="http://schemas.microsoft.com/office/drawing/2014/main" id="{2ABE9F3D-B34D-49B5-BAB0-494DAD318B3F}"/>
              </a:ext>
            </a:extLst>
          </p:cNvPr>
          <p:cNvSpPr/>
          <p:nvPr/>
        </p:nvSpPr>
        <p:spPr bwMode="auto">
          <a:xfrm>
            <a:off x="1172721" y="2088586"/>
            <a:ext cx="331365" cy="617503"/>
          </a:xfrm>
          <a:prstGeom prst="roundRect">
            <a:avLst/>
          </a:prstGeom>
          <a:solidFill>
            <a:srgbClr val="FFC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36" name="Rectangle: Rounded Corners 35">
            <a:extLst>
              <a:ext uri="{FF2B5EF4-FFF2-40B4-BE49-F238E27FC236}">
                <a16:creationId xmlns:a16="http://schemas.microsoft.com/office/drawing/2014/main" id="{62E98295-6651-4439-A11D-B0A5C8766C50}"/>
              </a:ext>
            </a:extLst>
          </p:cNvPr>
          <p:cNvSpPr/>
          <p:nvPr/>
        </p:nvSpPr>
        <p:spPr bwMode="auto">
          <a:xfrm>
            <a:off x="1504086" y="2088586"/>
            <a:ext cx="331365" cy="617503"/>
          </a:xfrm>
          <a:prstGeom prst="roundRect">
            <a:avLst/>
          </a:prstGeom>
          <a:solidFill>
            <a:srgbClr val="FFC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37" name="Rectangle: Rounded Corners 36">
            <a:extLst>
              <a:ext uri="{FF2B5EF4-FFF2-40B4-BE49-F238E27FC236}">
                <a16:creationId xmlns:a16="http://schemas.microsoft.com/office/drawing/2014/main" id="{5E52F918-6226-47F2-8A76-B620240E13B9}"/>
              </a:ext>
            </a:extLst>
          </p:cNvPr>
          <p:cNvSpPr/>
          <p:nvPr/>
        </p:nvSpPr>
        <p:spPr bwMode="auto">
          <a:xfrm>
            <a:off x="1835451" y="2091400"/>
            <a:ext cx="331365" cy="614689"/>
          </a:xfrm>
          <a:prstGeom prst="roundRect">
            <a:avLst/>
          </a:prstGeom>
          <a:solidFill>
            <a:srgbClr val="FFC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38" name="Rectangle: Rounded Corners 37">
            <a:extLst>
              <a:ext uri="{FF2B5EF4-FFF2-40B4-BE49-F238E27FC236}">
                <a16:creationId xmlns:a16="http://schemas.microsoft.com/office/drawing/2014/main" id="{38D9F54E-BF32-422A-806F-6D659ED14A9E}"/>
              </a:ext>
            </a:extLst>
          </p:cNvPr>
          <p:cNvSpPr/>
          <p:nvPr/>
        </p:nvSpPr>
        <p:spPr bwMode="auto">
          <a:xfrm>
            <a:off x="2166816" y="2091400"/>
            <a:ext cx="331365" cy="614689"/>
          </a:xfrm>
          <a:prstGeom prst="roundRect">
            <a:avLst/>
          </a:prstGeom>
          <a:solidFill>
            <a:srgbClr val="FFC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endParaRPr kumimoji="0" lang="en-US" sz="1800" b="1" i="0" u="sng" strike="noStrike" cap="none" normalizeH="0" baseline="0" dirty="0">
              <a:ln>
                <a:noFill/>
              </a:ln>
              <a:solidFill>
                <a:schemeClr val="tx1"/>
              </a:solidFill>
              <a:effectLst/>
              <a:latin typeface="Arial" charset="0"/>
              <a:ea typeface="宋体" charset="-122"/>
            </a:endParaRPr>
          </a:p>
        </p:txBody>
      </p:sp>
      <p:sp>
        <p:nvSpPr>
          <p:cNvPr id="39" name="TextBox 38">
            <a:extLst>
              <a:ext uri="{FF2B5EF4-FFF2-40B4-BE49-F238E27FC236}">
                <a16:creationId xmlns:a16="http://schemas.microsoft.com/office/drawing/2014/main" id="{E200193C-ACDA-4EF3-B4EE-FEE4F5EE0AF6}"/>
              </a:ext>
            </a:extLst>
          </p:cNvPr>
          <p:cNvSpPr txBox="1"/>
          <p:nvPr/>
        </p:nvSpPr>
        <p:spPr>
          <a:xfrm>
            <a:off x="509990" y="1761325"/>
            <a:ext cx="1988191" cy="361637"/>
          </a:xfrm>
          <a:prstGeom prst="rect">
            <a:avLst/>
          </a:prstGeom>
          <a:noFill/>
        </p:spPr>
        <p:txBody>
          <a:bodyPr wrap="square" rtlCol="0">
            <a:spAutoFit/>
          </a:bodyPr>
          <a:lstStyle/>
          <a:p>
            <a:pPr algn="ctr"/>
            <a:r>
              <a:rPr lang="en-US" sz="1750" dirty="0"/>
              <a:t>Retire Queue</a:t>
            </a:r>
          </a:p>
        </p:txBody>
      </p:sp>
      <p:sp>
        <p:nvSpPr>
          <p:cNvPr id="40" name="Trapezoid 39">
            <a:extLst>
              <a:ext uri="{FF2B5EF4-FFF2-40B4-BE49-F238E27FC236}">
                <a16:creationId xmlns:a16="http://schemas.microsoft.com/office/drawing/2014/main" id="{BA32A14A-B44B-4471-B10D-B71D1AF3F7E7}"/>
              </a:ext>
            </a:extLst>
          </p:cNvPr>
          <p:cNvSpPr/>
          <p:nvPr/>
        </p:nvSpPr>
        <p:spPr>
          <a:xfrm rot="5400000">
            <a:off x="2944853" y="2671298"/>
            <a:ext cx="1030406" cy="598289"/>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Connector: Elbow 41">
            <a:extLst>
              <a:ext uri="{FF2B5EF4-FFF2-40B4-BE49-F238E27FC236}">
                <a16:creationId xmlns:a16="http://schemas.microsoft.com/office/drawing/2014/main" id="{A410B45B-05DC-427B-BAFB-BA62D7B3D874}"/>
              </a:ext>
            </a:extLst>
          </p:cNvPr>
          <p:cNvCxnSpPr>
            <a:cxnSpLocks/>
            <a:stCxn id="38" idx="3"/>
          </p:cNvCxnSpPr>
          <p:nvPr/>
        </p:nvCxnSpPr>
        <p:spPr>
          <a:xfrm>
            <a:off x="2498181" y="2398745"/>
            <a:ext cx="662730" cy="376260"/>
          </a:xfrm>
          <a:prstGeom prst="bentConnector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or: Elbow 43">
            <a:extLst>
              <a:ext uri="{FF2B5EF4-FFF2-40B4-BE49-F238E27FC236}">
                <a16:creationId xmlns:a16="http://schemas.microsoft.com/office/drawing/2014/main" id="{FBC140DB-C0FB-451D-BAAD-218E4F6EABDB}"/>
              </a:ext>
            </a:extLst>
          </p:cNvPr>
          <p:cNvCxnSpPr>
            <a:cxnSpLocks/>
            <a:stCxn id="17" idx="3"/>
          </p:cNvCxnSpPr>
          <p:nvPr/>
        </p:nvCxnSpPr>
        <p:spPr>
          <a:xfrm flipV="1">
            <a:off x="2498181" y="3172449"/>
            <a:ext cx="662730" cy="487788"/>
          </a:xfrm>
          <a:prstGeom prst="bentConnector3">
            <a:avLst>
              <a:gd name="adj1" fmla="val 50000"/>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B9D19307-4EEA-4A95-82B7-FE92E64932CD}"/>
              </a:ext>
            </a:extLst>
          </p:cNvPr>
          <p:cNvCxnSpPr>
            <a:cxnSpLocks/>
            <a:endCxn id="25" idx="1"/>
          </p:cNvCxnSpPr>
          <p:nvPr/>
        </p:nvCxnSpPr>
        <p:spPr>
          <a:xfrm flipV="1">
            <a:off x="6942154" y="2970442"/>
            <a:ext cx="3936260" cy="2816"/>
          </a:xfrm>
          <a:prstGeom prst="straightConnector1">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27DFE4A8-2351-4873-AD93-A70D0C3968A8}"/>
              </a:ext>
            </a:extLst>
          </p:cNvPr>
          <p:cNvCxnSpPr>
            <a:cxnSpLocks/>
          </p:cNvCxnSpPr>
          <p:nvPr/>
        </p:nvCxnSpPr>
        <p:spPr>
          <a:xfrm>
            <a:off x="5625031" y="3679104"/>
            <a:ext cx="1" cy="115157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98A3901C-B92D-4BFA-AA12-C79C42254CD4}"/>
              </a:ext>
            </a:extLst>
          </p:cNvPr>
          <p:cNvSpPr txBox="1"/>
          <p:nvPr/>
        </p:nvSpPr>
        <p:spPr>
          <a:xfrm>
            <a:off x="4925969" y="3884270"/>
            <a:ext cx="1500134" cy="630942"/>
          </a:xfrm>
          <a:prstGeom prst="rect">
            <a:avLst/>
          </a:prstGeom>
          <a:solidFill>
            <a:schemeClr val="bg1"/>
          </a:solidFill>
        </p:spPr>
        <p:txBody>
          <a:bodyPr wrap="square" rtlCol="0">
            <a:spAutoFit/>
          </a:bodyPr>
          <a:lstStyle/>
          <a:p>
            <a:pPr algn="ctr"/>
            <a:r>
              <a:rPr lang="en-US" sz="1750" b="1" dirty="0">
                <a:solidFill>
                  <a:srgbClr val="FFC000"/>
                </a:solidFill>
              </a:rPr>
              <a:t>Promote Signal to L2C</a:t>
            </a:r>
          </a:p>
        </p:txBody>
      </p:sp>
      <p:cxnSp>
        <p:nvCxnSpPr>
          <p:cNvPr id="192" name="Connector: Elbow 191">
            <a:extLst>
              <a:ext uri="{FF2B5EF4-FFF2-40B4-BE49-F238E27FC236}">
                <a16:creationId xmlns:a16="http://schemas.microsoft.com/office/drawing/2014/main" id="{ACA7D8B4-9930-4780-9683-546665033CFE}"/>
              </a:ext>
            </a:extLst>
          </p:cNvPr>
          <p:cNvCxnSpPr>
            <a:stCxn id="25" idx="0"/>
            <a:endCxn id="33" idx="1"/>
          </p:cNvCxnSpPr>
          <p:nvPr/>
        </p:nvCxnSpPr>
        <p:spPr>
          <a:xfrm rot="16200000" flipH="1" flipV="1">
            <a:off x="5669529" y="-3344797"/>
            <a:ext cx="581189" cy="10900266"/>
          </a:xfrm>
          <a:prstGeom prst="bentConnector4">
            <a:avLst>
              <a:gd name="adj1" fmla="val -39333"/>
              <a:gd name="adj2" fmla="val 102097"/>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1E8D54CC-9102-4165-8357-CA78EBD8DD0A}"/>
              </a:ext>
            </a:extLst>
          </p:cNvPr>
          <p:cNvSpPr txBox="1"/>
          <p:nvPr/>
        </p:nvSpPr>
        <p:spPr>
          <a:xfrm>
            <a:off x="7751563" y="2789623"/>
            <a:ext cx="2201750" cy="361637"/>
          </a:xfrm>
          <a:prstGeom prst="rect">
            <a:avLst/>
          </a:prstGeom>
          <a:solidFill>
            <a:schemeClr val="bg1">
              <a:lumMod val="95000"/>
            </a:schemeClr>
          </a:solidFill>
        </p:spPr>
        <p:txBody>
          <a:bodyPr wrap="square" rtlCol="0">
            <a:spAutoFit/>
          </a:bodyPr>
          <a:lstStyle/>
          <a:p>
            <a:pPr algn="r"/>
            <a:r>
              <a:rPr lang="en-US" sz="1750" dirty="0"/>
              <a:t>Decode/Rename/Exec</a:t>
            </a:r>
          </a:p>
        </p:txBody>
      </p:sp>
      <p:sp>
        <p:nvSpPr>
          <p:cNvPr id="32" name="Rectangle: Rounded Corners 31">
            <a:extLst>
              <a:ext uri="{FF2B5EF4-FFF2-40B4-BE49-F238E27FC236}">
                <a16:creationId xmlns:a16="http://schemas.microsoft.com/office/drawing/2014/main" id="{AEC97EFD-B97E-48C2-AF5C-875C5962876A}"/>
              </a:ext>
            </a:extLst>
          </p:cNvPr>
          <p:cNvSpPr/>
          <p:nvPr/>
        </p:nvSpPr>
        <p:spPr>
          <a:xfrm>
            <a:off x="4307910" y="3330719"/>
            <a:ext cx="2642582" cy="347241"/>
          </a:xfrm>
          <a:prstGeom prst="roundRect">
            <a:avLst>
              <a:gd name="adj" fmla="val 0"/>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00B1D74D-A496-407E-8DA0-75DECB0C3813}"/>
              </a:ext>
            </a:extLst>
          </p:cNvPr>
          <p:cNvSpPr txBox="1"/>
          <p:nvPr/>
        </p:nvSpPr>
        <p:spPr>
          <a:xfrm>
            <a:off x="6017617" y="1610823"/>
            <a:ext cx="4708397" cy="361637"/>
          </a:xfrm>
          <a:prstGeom prst="rect">
            <a:avLst/>
          </a:prstGeom>
          <a:noFill/>
        </p:spPr>
        <p:txBody>
          <a:bodyPr wrap="square" rtlCol="0">
            <a:spAutoFit/>
          </a:bodyPr>
          <a:lstStyle/>
          <a:p>
            <a:pPr algn="r"/>
            <a:r>
              <a:rPr lang="en-US" sz="1750" dirty="0">
                <a:highlight>
                  <a:srgbClr val="FDB814"/>
                </a:highlight>
              </a:rPr>
              <a:t>retire instruction with commit bit not set</a:t>
            </a:r>
          </a:p>
        </p:txBody>
      </p:sp>
      <p:sp>
        <p:nvSpPr>
          <p:cNvPr id="46" name="TextBox 45">
            <a:extLst>
              <a:ext uri="{FF2B5EF4-FFF2-40B4-BE49-F238E27FC236}">
                <a16:creationId xmlns:a16="http://schemas.microsoft.com/office/drawing/2014/main" id="{87491D24-0BCE-4EF7-8D25-95E3AA63A848}"/>
              </a:ext>
            </a:extLst>
          </p:cNvPr>
          <p:cNvSpPr txBox="1"/>
          <p:nvPr/>
        </p:nvSpPr>
        <p:spPr>
          <a:xfrm>
            <a:off x="7588275" y="3162559"/>
            <a:ext cx="2504843" cy="630942"/>
          </a:xfrm>
          <a:prstGeom prst="rect">
            <a:avLst/>
          </a:prstGeom>
          <a:noFill/>
        </p:spPr>
        <p:txBody>
          <a:bodyPr wrap="square" rtlCol="0">
            <a:spAutoFit/>
          </a:bodyPr>
          <a:lstStyle/>
          <a:p>
            <a:pPr algn="ctr"/>
            <a:r>
              <a:rPr lang="en-US" sz="1750" dirty="0">
                <a:highlight>
                  <a:srgbClr val="FDB814"/>
                </a:highlight>
              </a:rPr>
              <a:t>commit bit passed alongside to instructions</a:t>
            </a:r>
          </a:p>
        </p:txBody>
      </p:sp>
      <p:sp>
        <p:nvSpPr>
          <p:cNvPr id="2" name="TextBox 1">
            <a:extLst>
              <a:ext uri="{FF2B5EF4-FFF2-40B4-BE49-F238E27FC236}">
                <a16:creationId xmlns:a16="http://schemas.microsoft.com/office/drawing/2014/main" id="{29785E3E-5014-4EFA-915C-129C44F097C1}"/>
              </a:ext>
            </a:extLst>
          </p:cNvPr>
          <p:cNvSpPr txBox="1"/>
          <p:nvPr/>
        </p:nvSpPr>
        <p:spPr>
          <a:xfrm>
            <a:off x="8152651" y="4653181"/>
            <a:ext cx="2671234" cy="400110"/>
          </a:xfrm>
          <a:prstGeom prst="rect">
            <a:avLst/>
          </a:prstGeom>
          <a:noFill/>
        </p:spPr>
        <p:txBody>
          <a:bodyPr wrap="square" rtlCol="0">
            <a:spAutoFit/>
          </a:bodyPr>
          <a:lstStyle/>
          <a:p>
            <a:r>
              <a:rPr lang="en-US" sz="2000" b="1" dirty="0"/>
              <a:t>Low storage overhead</a:t>
            </a:r>
          </a:p>
        </p:txBody>
      </p:sp>
      <p:pic>
        <p:nvPicPr>
          <p:cNvPr id="47" name="Picture 2" descr="Green thumbs up icon - Free green hand icons">
            <a:extLst>
              <a:ext uri="{FF2B5EF4-FFF2-40B4-BE49-F238E27FC236}">
                <a16:creationId xmlns:a16="http://schemas.microsoft.com/office/drawing/2014/main" id="{9073E671-AF34-4B61-8A8A-5C30A3283E6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0711" y="4663663"/>
            <a:ext cx="296862" cy="296862"/>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a:extLst>
              <a:ext uri="{FF2B5EF4-FFF2-40B4-BE49-F238E27FC236}">
                <a16:creationId xmlns:a16="http://schemas.microsoft.com/office/drawing/2014/main" id="{BE3F2412-D34D-42C6-AC26-DF7365F83452}"/>
              </a:ext>
            </a:extLst>
          </p:cNvPr>
          <p:cNvSpPr txBox="1"/>
          <p:nvPr/>
        </p:nvSpPr>
        <p:spPr>
          <a:xfrm>
            <a:off x="8152651" y="5110850"/>
            <a:ext cx="2671234" cy="400110"/>
          </a:xfrm>
          <a:prstGeom prst="rect">
            <a:avLst/>
          </a:prstGeom>
          <a:noFill/>
        </p:spPr>
        <p:txBody>
          <a:bodyPr wrap="square" rtlCol="0">
            <a:spAutoFit/>
          </a:bodyPr>
          <a:lstStyle/>
          <a:p>
            <a:r>
              <a:rPr lang="en-US" sz="2000" b="1" dirty="0"/>
              <a:t>Low power overhead</a:t>
            </a:r>
          </a:p>
        </p:txBody>
      </p:sp>
      <p:pic>
        <p:nvPicPr>
          <p:cNvPr id="48" name="Picture 2" descr="Green thumbs up icon - Free green hand icons">
            <a:extLst>
              <a:ext uri="{FF2B5EF4-FFF2-40B4-BE49-F238E27FC236}">
                <a16:creationId xmlns:a16="http://schemas.microsoft.com/office/drawing/2014/main" id="{B476E114-3AC6-4D5D-8617-748C47B248F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0711" y="5121332"/>
            <a:ext cx="296862" cy="296862"/>
          </a:xfrm>
          <a:prstGeom prst="rect">
            <a:avLst/>
          </a:prstGeom>
          <a:noFill/>
          <a:extLst>
            <a:ext uri="{909E8E84-426E-40DD-AFC4-6F175D3DCCD1}">
              <a14:hiddenFill xmlns:a14="http://schemas.microsoft.com/office/drawing/2010/main">
                <a:solidFill>
                  <a:srgbClr val="FFFFFF"/>
                </a:solidFill>
              </a14:hiddenFill>
            </a:ext>
          </a:extLst>
        </p:spPr>
      </p:pic>
      <p:sp>
        <p:nvSpPr>
          <p:cNvPr id="49" name="TextBox 48">
            <a:extLst>
              <a:ext uri="{FF2B5EF4-FFF2-40B4-BE49-F238E27FC236}">
                <a16:creationId xmlns:a16="http://schemas.microsoft.com/office/drawing/2014/main" id="{2BA7B4B1-0271-471A-A62A-9E2DF3C7DB7E}"/>
              </a:ext>
            </a:extLst>
          </p:cNvPr>
          <p:cNvSpPr txBox="1"/>
          <p:nvPr/>
        </p:nvSpPr>
        <p:spPr>
          <a:xfrm>
            <a:off x="8152651" y="5579001"/>
            <a:ext cx="3184216" cy="400110"/>
          </a:xfrm>
          <a:prstGeom prst="rect">
            <a:avLst/>
          </a:prstGeom>
          <a:noFill/>
        </p:spPr>
        <p:txBody>
          <a:bodyPr wrap="square" rtlCol="0">
            <a:spAutoFit/>
          </a:bodyPr>
          <a:lstStyle/>
          <a:p>
            <a:r>
              <a:rPr lang="en-US" sz="2000" b="1" dirty="0"/>
              <a:t>Low bandwidth overhead</a:t>
            </a:r>
          </a:p>
        </p:txBody>
      </p:sp>
      <p:pic>
        <p:nvPicPr>
          <p:cNvPr id="50" name="Picture 2" descr="Green thumbs up icon - Free green hand icons">
            <a:extLst>
              <a:ext uri="{FF2B5EF4-FFF2-40B4-BE49-F238E27FC236}">
                <a16:creationId xmlns:a16="http://schemas.microsoft.com/office/drawing/2014/main" id="{69E56511-6C8D-4F01-BE03-381ED6A83E3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0711" y="5589483"/>
            <a:ext cx="296862" cy="29686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1" name="Table 50">
            <a:extLst>
              <a:ext uri="{FF2B5EF4-FFF2-40B4-BE49-F238E27FC236}">
                <a16:creationId xmlns:a16="http://schemas.microsoft.com/office/drawing/2014/main" id="{33D625AC-DD3F-46F4-9891-06AFC2A91530}"/>
              </a:ext>
            </a:extLst>
          </p:cNvPr>
          <p:cNvGraphicFramePr>
            <a:graphicFrameLocks noGrp="1"/>
          </p:cNvGraphicFramePr>
          <p:nvPr>
            <p:extLst>
              <p:ext uri="{D42A27DB-BD31-4B8C-83A1-F6EECF244321}">
                <p14:modId xmlns:p14="http://schemas.microsoft.com/office/powerpoint/2010/main" val="3730388177"/>
              </p:ext>
            </p:extLst>
          </p:nvPr>
        </p:nvGraphicFramePr>
        <p:xfrm>
          <a:off x="4247098" y="4830683"/>
          <a:ext cx="2763301" cy="1722518"/>
        </p:xfrm>
        <a:graphic>
          <a:graphicData uri="http://schemas.openxmlformats.org/drawingml/2006/table">
            <a:tbl>
              <a:tblPr firstRow="1" bandRow="1">
                <a:tableStyleId>{073A0DAA-6AF3-43AB-8588-CEC1D06C72B9}</a:tableStyleId>
              </a:tblPr>
              <a:tblGrid>
                <a:gridCol w="755234">
                  <a:extLst>
                    <a:ext uri="{9D8B030D-6E8A-4147-A177-3AD203B41FA5}">
                      <a16:colId xmlns:a16="http://schemas.microsoft.com/office/drawing/2014/main" val="2438559499"/>
                    </a:ext>
                  </a:extLst>
                </a:gridCol>
                <a:gridCol w="667503">
                  <a:extLst>
                    <a:ext uri="{9D8B030D-6E8A-4147-A177-3AD203B41FA5}">
                      <a16:colId xmlns:a16="http://schemas.microsoft.com/office/drawing/2014/main" val="2452589140"/>
                    </a:ext>
                  </a:extLst>
                </a:gridCol>
                <a:gridCol w="1340564">
                  <a:extLst>
                    <a:ext uri="{9D8B030D-6E8A-4147-A177-3AD203B41FA5}">
                      <a16:colId xmlns:a16="http://schemas.microsoft.com/office/drawing/2014/main" val="2774565362"/>
                    </a:ext>
                  </a:extLst>
                </a:gridCol>
              </a:tblGrid>
              <a:tr h="444521">
                <a:tc gridSpan="3">
                  <a:txBody>
                    <a:bodyPr/>
                    <a:lstStyle/>
                    <a:p>
                      <a:pPr algn="ctr"/>
                      <a:r>
                        <a:rPr lang="en-US" dirty="0"/>
                        <a:t>L2 Cache (Inst and 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06734235"/>
                  </a:ext>
                </a:extLst>
              </a:tr>
              <a:tr h="4259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Low-priority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7204309"/>
                  </a:ext>
                </a:extLst>
              </a:tr>
              <a:tr h="425999">
                <a:tc>
                  <a:txBody>
                    <a:bodyPr/>
                    <a:lstStyle/>
                    <a:p>
                      <a:pPr algn="ct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dirty="0"/>
                        <a:t>High-priority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1505732"/>
                  </a:ext>
                </a:extLst>
              </a:tr>
              <a:tr h="4259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Tag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dirty="0"/>
                        <a:t>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b="1" dirty="0">
                          <a:highlight>
                            <a:srgbClr val="FFFF00"/>
                          </a:highlight>
                        </a:rPr>
                        <a:t>High-priority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650887"/>
                  </a:ext>
                </a:extLst>
              </a:tr>
            </a:tbl>
          </a:graphicData>
        </a:graphic>
      </p:graphicFrame>
      <p:sp>
        <p:nvSpPr>
          <p:cNvPr id="52" name="Rectangle: Rounded Corners 51">
            <a:extLst>
              <a:ext uri="{FF2B5EF4-FFF2-40B4-BE49-F238E27FC236}">
                <a16:creationId xmlns:a16="http://schemas.microsoft.com/office/drawing/2014/main" id="{66417704-6A4A-4C24-B2DA-1676685216A1}"/>
              </a:ext>
            </a:extLst>
          </p:cNvPr>
          <p:cNvSpPr/>
          <p:nvPr/>
        </p:nvSpPr>
        <p:spPr>
          <a:xfrm>
            <a:off x="4247099" y="6128222"/>
            <a:ext cx="2763300" cy="424979"/>
          </a:xfrm>
          <a:prstGeom prst="roundRect">
            <a:avLst>
              <a:gd name="adj" fmla="val 0"/>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22511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PlaceHolder 1"/>
          <p:cNvSpPr>
            <a:spLocks noGrp="1"/>
          </p:cNvSpPr>
          <p:nvPr>
            <p:ph type="title"/>
          </p:nvPr>
        </p:nvSpPr>
        <p:spPr>
          <a:xfrm>
            <a:off x="1007640" y="473400"/>
            <a:ext cx="10176480" cy="871200"/>
          </a:xfrm>
          <a:prstGeom prst="rect">
            <a:avLst/>
          </a:prstGeom>
          <a:noFill/>
          <a:ln w="0">
            <a:noFill/>
          </a:ln>
        </p:spPr>
        <p:txBody>
          <a:bodyPr lIns="90000" tIns="45000" rIns="90000" bIns="45000" anchor="t">
            <a:noAutofit/>
          </a:bodyPr>
          <a:lstStyle/>
          <a:p>
            <a:pPr indent="0">
              <a:lnSpc>
                <a:spcPct val="100000"/>
              </a:lnSpc>
              <a:buNone/>
            </a:pPr>
            <a:r>
              <a:rPr lang="en-US" sz="4000" b="1" u="none" strike="noStrike" dirty="0">
                <a:solidFill>
                  <a:srgbClr val="990000"/>
                </a:solidFill>
                <a:effectLst/>
                <a:uFillTx/>
                <a:latin typeface="FrutigerNext LT Medium"/>
                <a:ea typeface="黑体"/>
              </a:rPr>
              <a:t>Evaluation – L2C lifetime</a:t>
            </a:r>
            <a:endParaRPr lang="en-US" sz="4000" b="0" u="none" strike="noStrike" dirty="0">
              <a:solidFill>
                <a:schemeClr val="dk1"/>
              </a:solidFill>
              <a:effectLst/>
              <a:uFillTx/>
              <a:latin typeface="Calibri"/>
            </a:endParaRPr>
          </a:p>
        </p:txBody>
      </p:sp>
      <p:pic>
        <p:nvPicPr>
          <p:cNvPr id="8" name="Picture 5">
            <a:extLst>
              <a:ext uri="{FF2B5EF4-FFF2-40B4-BE49-F238E27FC236}">
                <a16:creationId xmlns:a16="http://schemas.microsoft.com/office/drawing/2014/main" id="{1822D1C3-4E94-439E-B337-579E4F7EF339}"/>
              </a:ext>
            </a:extLst>
          </p:cNvPr>
          <p:cNvPicPr/>
          <p:nvPr/>
        </p:nvPicPr>
        <p:blipFill rotWithShape="1">
          <a:blip r:embed="rId3"/>
          <a:srcRect l="5549" t="5406" r="2050" b="18427"/>
          <a:stretch/>
        </p:blipFill>
        <p:spPr>
          <a:xfrm>
            <a:off x="5390081" y="1590497"/>
            <a:ext cx="6582060" cy="3125457"/>
          </a:xfrm>
          <a:prstGeom prst="rect">
            <a:avLst/>
          </a:prstGeom>
          <a:noFill/>
          <a:ln w="0">
            <a:noFill/>
          </a:ln>
        </p:spPr>
      </p:pic>
      <p:sp>
        <p:nvSpPr>
          <p:cNvPr id="9" name="TextBox 10">
            <a:extLst>
              <a:ext uri="{FF2B5EF4-FFF2-40B4-BE49-F238E27FC236}">
                <a16:creationId xmlns:a16="http://schemas.microsoft.com/office/drawing/2014/main" id="{34731640-BF46-44E7-B06C-3E1C23F3EA00}"/>
              </a:ext>
            </a:extLst>
          </p:cNvPr>
          <p:cNvSpPr/>
          <p:nvPr/>
        </p:nvSpPr>
        <p:spPr>
          <a:xfrm>
            <a:off x="350429" y="4996930"/>
            <a:ext cx="11726957" cy="1979794"/>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342900" indent="-342900" algn="just">
              <a:lnSpc>
                <a:spcPct val="150000"/>
              </a:lnSpc>
              <a:buFont typeface="Arial" panose="020B0604020202020204" pitchFamily="34" charset="0"/>
              <a:buChar char="•"/>
            </a:pPr>
            <a:r>
              <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Reduction in lifetime </a:t>
            </a: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of </a:t>
            </a:r>
            <a:r>
              <a:rPr lang="en-US" sz="2100" b="1" dirty="0">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useless</a:t>
            </a: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code lines and </a:t>
            </a:r>
            <a:r>
              <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increase in lifetime </a:t>
            </a: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of </a:t>
            </a:r>
            <a:r>
              <a:rPr lang="en-US" sz="2100" b="1" dirty="0">
                <a:solidFill>
                  <a:srgbClr val="0070C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useful</a:t>
            </a:r>
            <a:r>
              <a:rPr lang="en-US" sz="2100" dirty="0">
                <a:solidFill>
                  <a:srgbClr val="0070C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en-US" sz="21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code lines </a:t>
            </a: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and other lines</a:t>
            </a:r>
          </a:p>
          <a:p>
            <a:pPr marL="342900" indent="-342900" algn="just">
              <a:lnSpc>
                <a:spcPct val="150000"/>
              </a:lnSpc>
              <a:buFont typeface="Arial" panose="020B0604020202020204" pitchFamily="34" charset="0"/>
              <a:buChar char="•"/>
            </a:pPr>
            <a:r>
              <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Reduction in occupancy </a:t>
            </a: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of</a:t>
            </a:r>
            <a:r>
              <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en-US" sz="2100" b="1" dirty="0">
                <a:solidFill>
                  <a:srgbClr val="FF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useless</a:t>
            </a: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code lines by</a:t>
            </a:r>
            <a:r>
              <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50%</a:t>
            </a:r>
          </a:p>
          <a:p>
            <a:pPr marL="342900" indent="-342900" algn="just">
              <a:lnSpc>
                <a:spcPct val="150000"/>
              </a:lnSpc>
              <a:buFont typeface="Arial" panose="020B0604020202020204" pitchFamily="34" charset="0"/>
              <a:buChar char="•"/>
            </a:pPr>
            <a:r>
              <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6.5% speedup over a 6MB L2C</a:t>
            </a:r>
          </a:p>
          <a:p>
            <a:pPr marL="342900" indent="-342900" algn="just">
              <a:lnSpc>
                <a:spcPct val="150000"/>
              </a:lnSpc>
              <a:buFont typeface="Arial" panose="020B0604020202020204" pitchFamily="34" charset="0"/>
              <a:buChar char="•"/>
            </a:pPr>
            <a:endPar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endParaRPr>
          </a:p>
        </p:txBody>
      </p:sp>
      <p:pic>
        <p:nvPicPr>
          <p:cNvPr id="3" name="Picture 2">
            <a:extLst>
              <a:ext uri="{FF2B5EF4-FFF2-40B4-BE49-F238E27FC236}">
                <a16:creationId xmlns:a16="http://schemas.microsoft.com/office/drawing/2014/main" id="{8C36A3DA-A7A3-42D0-836D-808B218840EF}"/>
              </a:ext>
            </a:extLst>
          </p:cNvPr>
          <p:cNvPicPr>
            <a:picLocks noChangeAspect="1"/>
          </p:cNvPicPr>
          <p:nvPr/>
        </p:nvPicPr>
        <p:blipFill>
          <a:blip r:embed="rId4"/>
          <a:stretch>
            <a:fillRect/>
          </a:stretch>
        </p:blipFill>
        <p:spPr>
          <a:xfrm>
            <a:off x="0" y="1680185"/>
            <a:ext cx="5111750" cy="3053211"/>
          </a:xfrm>
          <a:prstGeom prst="rect">
            <a:avLst/>
          </a:prstGeom>
        </p:spPr>
      </p:pic>
      <p:sp>
        <p:nvSpPr>
          <p:cNvPr id="4" name="Rectangle 3">
            <a:extLst>
              <a:ext uri="{FF2B5EF4-FFF2-40B4-BE49-F238E27FC236}">
                <a16:creationId xmlns:a16="http://schemas.microsoft.com/office/drawing/2014/main" id="{18B0FF69-6996-4D0E-95FC-09DC27D31E89}"/>
              </a:ext>
            </a:extLst>
          </p:cNvPr>
          <p:cNvSpPr/>
          <p:nvPr/>
        </p:nvSpPr>
        <p:spPr>
          <a:xfrm>
            <a:off x="11236410" y="2280920"/>
            <a:ext cx="403655" cy="1930400"/>
          </a:xfrm>
          <a:prstGeom prst="rect">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176911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PlaceHolder 1"/>
          <p:cNvSpPr>
            <a:spLocks noGrp="1"/>
          </p:cNvSpPr>
          <p:nvPr>
            <p:ph type="title"/>
          </p:nvPr>
        </p:nvSpPr>
        <p:spPr>
          <a:xfrm>
            <a:off x="1007640" y="473400"/>
            <a:ext cx="10176480" cy="871200"/>
          </a:xfrm>
          <a:prstGeom prst="rect">
            <a:avLst/>
          </a:prstGeom>
          <a:noFill/>
          <a:ln w="0">
            <a:noFill/>
          </a:ln>
        </p:spPr>
        <p:txBody>
          <a:bodyPr lIns="90000" tIns="45000" rIns="90000" bIns="45000" anchor="t">
            <a:noAutofit/>
          </a:bodyPr>
          <a:lstStyle/>
          <a:p>
            <a:pPr indent="0">
              <a:lnSpc>
                <a:spcPct val="100000"/>
              </a:lnSpc>
              <a:buNone/>
            </a:pPr>
            <a:r>
              <a:rPr lang="en-US" sz="4000" b="1" u="none" strike="noStrike" dirty="0">
                <a:solidFill>
                  <a:srgbClr val="990000"/>
                </a:solidFill>
                <a:effectLst/>
                <a:uFillTx/>
                <a:latin typeface="FrutigerNext LT Medium"/>
                <a:ea typeface="黑体"/>
              </a:rPr>
              <a:t>L2C size sensitivity</a:t>
            </a:r>
            <a:endParaRPr lang="en-US" sz="4000" b="0" u="none" strike="noStrike" dirty="0">
              <a:solidFill>
                <a:schemeClr val="dk1"/>
              </a:solidFill>
              <a:effectLst/>
              <a:uFillTx/>
              <a:latin typeface="Calibri"/>
            </a:endParaRPr>
          </a:p>
        </p:txBody>
      </p:sp>
      <p:pic>
        <p:nvPicPr>
          <p:cNvPr id="238" name="Picture 3"/>
          <p:cNvPicPr/>
          <p:nvPr/>
        </p:nvPicPr>
        <p:blipFill>
          <a:blip r:embed="rId3"/>
          <a:srcRect l="4121" t="9185" r="2130" b="18586"/>
          <a:stretch/>
        </p:blipFill>
        <p:spPr>
          <a:xfrm>
            <a:off x="1310920" y="1818640"/>
            <a:ext cx="9244800" cy="3102480"/>
          </a:xfrm>
          <a:prstGeom prst="rect">
            <a:avLst/>
          </a:prstGeom>
          <a:noFill/>
          <a:ln w="0">
            <a:noFill/>
          </a:ln>
        </p:spPr>
      </p:pic>
      <p:sp>
        <p:nvSpPr>
          <p:cNvPr id="4" name="TextBox 3">
            <a:extLst>
              <a:ext uri="{FF2B5EF4-FFF2-40B4-BE49-F238E27FC236}">
                <a16:creationId xmlns:a16="http://schemas.microsoft.com/office/drawing/2014/main" id="{272247F0-7D59-4325-B868-2FE151F2D0C4}"/>
              </a:ext>
            </a:extLst>
          </p:cNvPr>
          <p:cNvSpPr txBox="1"/>
          <p:nvPr/>
        </p:nvSpPr>
        <p:spPr>
          <a:xfrm>
            <a:off x="1219200" y="1346998"/>
            <a:ext cx="1129623" cy="646331"/>
          </a:xfrm>
          <a:prstGeom prst="rect">
            <a:avLst/>
          </a:prstGeom>
          <a:noFill/>
        </p:spPr>
        <p:txBody>
          <a:bodyPr wrap="square" rtlCol="0">
            <a:spAutoFit/>
          </a:bodyPr>
          <a:lstStyle/>
          <a:p>
            <a:pPr algn="ctr"/>
            <a:r>
              <a:rPr lang="en-US" b="1" dirty="0"/>
              <a:t>L2C</a:t>
            </a:r>
          </a:p>
          <a:p>
            <a:pPr algn="ctr"/>
            <a:r>
              <a:rPr lang="en-US" b="1" dirty="0"/>
              <a:t>capacities</a:t>
            </a:r>
          </a:p>
        </p:txBody>
      </p:sp>
      <p:cxnSp>
        <p:nvCxnSpPr>
          <p:cNvPr id="5" name="Straight Arrow Connector 4">
            <a:extLst>
              <a:ext uri="{FF2B5EF4-FFF2-40B4-BE49-F238E27FC236}">
                <a16:creationId xmlns:a16="http://schemas.microsoft.com/office/drawing/2014/main" id="{C753F5ED-D254-7862-05DD-F3EFCF349C9D}"/>
              </a:ext>
            </a:extLst>
          </p:cNvPr>
          <p:cNvCxnSpPr>
            <a:cxnSpLocks/>
          </p:cNvCxnSpPr>
          <p:nvPr/>
        </p:nvCxnSpPr>
        <p:spPr>
          <a:xfrm>
            <a:off x="2062480" y="1574800"/>
            <a:ext cx="548640" cy="33528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0">
            <a:extLst>
              <a:ext uri="{FF2B5EF4-FFF2-40B4-BE49-F238E27FC236}">
                <a16:creationId xmlns:a16="http://schemas.microsoft.com/office/drawing/2014/main" id="{1B558944-B91A-EFA6-20CC-55B43369AF7F}"/>
              </a:ext>
            </a:extLst>
          </p:cNvPr>
          <p:cNvSpPr/>
          <p:nvPr/>
        </p:nvSpPr>
        <p:spPr>
          <a:xfrm>
            <a:off x="1310920" y="5065195"/>
            <a:ext cx="9244800" cy="1010298"/>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342900" indent="-342900" algn="just">
              <a:lnSpc>
                <a:spcPct val="150000"/>
              </a:lnSpc>
              <a:buFont typeface="Arial" panose="020B0604020202020204" pitchFamily="34" charset="0"/>
              <a:buChar char="•"/>
            </a:pP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Consistent </a:t>
            </a:r>
            <a:r>
              <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performance gains </a:t>
            </a: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across different </a:t>
            </a:r>
            <a:r>
              <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L2C sizes </a:t>
            </a:r>
          </a:p>
          <a:p>
            <a:pPr marL="342900" indent="-342900" algn="just">
              <a:lnSpc>
                <a:spcPct val="150000"/>
              </a:lnSpc>
              <a:buFont typeface="Arial" panose="020B0604020202020204" pitchFamily="34" charset="0"/>
              <a:buChar char="•"/>
            </a:pPr>
            <a:r>
              <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Fixed storage overhead </a:t>
            </a: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regardless of L2C size (</a:t>
            </a:r>
            <a:r>
              <a:rPr lang="en-US" sz="2100" b="1"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422 bytes </a:t>
            </a:r>
            <a:r>
              <a:rPr lang="en-US" sz="2100" dirty="0">
                <a:solidFill>
                  <a:schemeClr val="dk1"/>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for 192KB L1I)</a:t>
            </a:r>
          </a:p>
        </p:txBody>
      </p:sp>
    </p:spTree>
    <p:extLst>
      <p:ext uri="{BB962C8B-B14F-4D97-AF65-F5344CB8AC3E}">
        <p14:creationId xmlns:p14="http://schemas.microsoft.com/office/powerpoint/2010/main" val="2989237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TextBox 3"/>
          <p:cNvSpPr/>
          <p:nvPr/>
        </p:nvSpPr>
        <p:spPr>
          <a:xfrm>
            <a:off x="1007640" y="1513322"/>
            <a:ext cx="4727315" cy="355336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342900" indent="-342900">
              <a:lnSpc>
                <a:spcPct val="100000"/>
              </a:lnSpc>
              <a:buClr>
                <a:srgbClr val="000000"/>
              </a:buClr>
              <a:buFont typeface="Arial" panose="020B0604020202020204" pitchFamily="34" charset="0"/>
              <a:buChar char="•"/>
            </a:pPr>
            <a:r>
              <a:rPr lang="en-US" sz="2500" b="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Complete design </a:t>
            </a:r>
          </a:p>
          <a:p>
            <a:pPr marL="285840" indent="-285840">
              <a:lnSpc>
                <a:spcPct val="100000"/>
              </a:lnSpc>
              <a:buClr>
                <a:srgbClr val="000000"/>
              </a:buClr>
              <a:buFont typeface="Arial"/>
              <a:buChar char="•"/>
            </a:pPr>
            <a:endParaRPr lang="en-US" sz="2500" b="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endParaRPr>
          </a:p>
          <a:p>
            <a:pPr marL="285840" indent="-285840">
              <a:lnSpc>
                <a:spcPct val="100000"/>
              </a:lnSpc>
              <a:buClr>
                <a:srgbClr val="000000"/>
              </a:buClr>
              <a:buFont typeface="Arial"/>
              <a:buChar char="•"/>
            </a:pPr>
            <a:r>
              <a:rPr lang="en-US" sz="2500" dirty="0">
                <a:solidFill>
                  <a:schemeClr val="dk1"/>
                </a:solidFill>
                <a:latin typeface="Calibri" panose="020F0502020204030204" pitchFamily="34" charset="0"/>
                <a:ea typeface="Calibri" panose="020F0502020204030204" pitchFamily="34" charset="0"/>
                <a:cs typeface="Calibri" panose="020F0502020204030204" pitchFamily="34" charset="0"/>
              </a:rPr>
              <a:t>Comparison with prior art</a:t>
            </a:r>
          </a:p>
          <a:p>
            <a:pPr marL="285840" indent="-285840">
              <a:lnSpc>
                <a:spcPct val="100000"/>
              </a:lnSpc>
              <a:buClr>
                <a:srgbClr val="000000"/>
              </a:buClr>
              <a:buFont typeface="Arial"/>
              <a:buChar char="•"/>
            </a:pPr>
            <a:endParaRPr lang="en-US" sz="2500" b="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endParaRPr>
          </a:p>
          <a:p>
            <a:pPr marL="285840" indent="-285840">
              <a:lnSpc>
                <a:spcPct val="100000"/>
              </a:lnSpc>
              <a:buClr>
                <a:srgbClr val="000000"/>
              </a:buClr>
              <a:buFont typeface="Arial"/>
              <a:buChar char="•"/>
            </a:pPr>
            <a:r>
              <a:rPr lang="en-US" sz="2500" b="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Impact of </a:t>
            </a:r>
            <a:r>
              <a:rPr lang="en-US" sz="2500" dirty="0">
                <a:solidFill>
                  <a:schemeClr val="dk1"/>
                </a:solidFill>
                <a:latin typeface="Calibri" panose="020F0502020204030204" pitchFamily="34" charset="0"/>
                <a:ea typeface="Calibri" panose="020F0502020204030204" pitchFamily="34" charset="0"/>
                <a:cs typeface="Calibri" panose="020F0502020204030204" pitchFamily="34" charset="0"/>
              </a:rPr>
              <a:t>BTB size</a:t>
            </a:r>
            <a:endParaRPr lang="en-US" sz="2500" b="0" u="none" strike="noStrike" dirty="0">
              <a:solidFill>
                <a:srgbClr val="000000"/>
              </a:solidFill>
              <a:effectLst/>
              <a:uFillTx/>
              <a:latin typeface="Calibri" panose="020F0502020204030204" pitchFamily="34" charset="0"/>
              <a:ea typeface="Calibri" panose="020F0502020204030204" pitchFamily="34" charset="0"/>
              <a:cs typeface="Calibri" panose="020F0502020204030204" pitchFamily="34" charset="0"/>
            </a:endParaRPr>
          </a:p>
          <a:p>
            <a:pPr>
              <a:lnSpc>
                <a:spcPct val="100000"/>
              </a:lnSpc>
            </a:pPr>
            <a:endParaRPr lang="en-US" sz="2500" b="0" u="none" strike="noStrike" dirty="0">
              <a:solidFill>
                <a:srgbClr val="000000"/>
              </a:solidFill>
              <a:effectLst/>
              <a:uFillTx/>
              <a:latin typeface="Calibri" panose="020F0502020204030204" pitchFamily="34" charset="0"/>
              <a:ea typeface="Calibri" panose="020F0502020204030204" pitchFamily="34" charset="0"/>
              <a:cs typeface="Calibri" panose="020F0502020204030204" pitchFamily="34" charset="0"/>
            </a:endParaRPr>
          </a:p>
          <a:p>
            <a:pPr marL="285840" indent="-285840">
              <a:lnSpc>
                <a:spcPct val="100000"/>
              </a:lnSpc>
              <a:buClr>
                <a:srgbClr val="000000"/>
              </a:buClr>
              <a:buFont typeface="Arial"/>
              <a:buChar char="•"/>
            </a:pPr>
            <a:r>
              <a:rPr lang="en-US" sz="2500" b="0" u="none" strike="noStrike" dirty="0">
                <a:solidFill>
                  <a:srgbClr val="000000"/>
                </a:solidFill>
                <a:effectLst/>
                <a:uFillTx/>
                <a:latin typeface="Calibri" panose="020F0502020204030204" pitchFamily="34" charset="0"/>
                <a:ea typeface="Calibri" panose="020F0502020204030204" pitchFamily="34" charset="0"/>
                <a:cs typeface="Calibri" panose="020F0502020204030204" pitchFamily="34" charset="0"/>
              </a:rPr>
              <a:t>Impact of L1I prefetchers</a:t>
            </a:r>
          </a:p>
          <a:p>
            <a:pPr>
              <a:lnSpc>
                <a:spcPct val="100000"/>
              </a:lnSpc>
            </a:pPr>
            <a:endParaRPr lang="en-US" sz="2500" b="0" u="none" strike="noStrike" dirty="0">
              <a:solidFill>
                <a:srgbClr val="000000"/>
              </a:solidFill>
              <a:effectLst/>
              <a:uFillTx/>
              <a:latin typeface="Calibri" panose="020F0502020204030204" pitchFamily="34" charset="0"/>
              <a:ea typeface="Calibri" panose="020F0502020204030204" pitchFamily="34" charset="0"/>
              <a:cs typeface="Calibri" panose="020F0502020204030204" pitchFamily="34" charset="0"/>
            </a:endParaRPr>
          </a:p>
          <a:p>
            <a:pPr marL="285840" indent="-285840">
              <a:lnSpc>
                <a:spcPct val="100000"/>
              </a:lnSpc>
              <a:buClr>
                <a:srgbClr val="000000"/>
              </a:buClr>
              <a:buFont typeface="Arial"/>
              <a:buChar char="•"/>
            </a:pPr>
            <a:r>
              <a:rPr lang="en-US" sz="2500" b="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Bandwidth and power cost</a:t>
            </a:r>
          </a:p>
        </p:txBody>
      </p:sp>
      <p:sp>
        <p:nvSpPr>
          <p:cNvPr id="241" name="Title 2"/>
          <p:cNvSpPr/>
          <p:nvPr/>
        </p:nvSpPr>
        <p:spPr>
          <a:xfrm>
            <a:off x="1007640" y="473400"/>
            <a:ext cx="10176480" cy="871200"/>
          </a:xfr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4000" b="1" u="none" strike="noStrike" dirty="0">
                <a:solidFill>
                  <a:srgbClr val="990000"/>
                </a:solidFill>
                <a:effectLst/>
                <a:uFillTx/>
                <a:latin typeface="FrutigerNext LT Medium"/>
                <a:ea typeface="黑体"/>
              </a:rPr>
              <a:t>Additional information/evaluation in the paper</a:t>
            </a:r>
            <a:endParaRPr lang="en-US" sz="4000" b="0" u="none" strike="noStrike" dirty="0">
              <a:solidFill>
                <a:srgbClr val="000000"/>
              </a:solidFill>
              <a:effectLst/>
              <a:uFillTx/>
              <a:latin typeface="Arial"/>
            </a:endParaRPr>
          </a:p>
        </p:txBody>
      </p:sp>
      <p:pic>
        <p:nvPicPr>
          <p:cNvPr id="3" name="Picture 2">
            <a:extLst>
              <a:ext uri="{FF2B5EF4-FFF2-40B4-BE49-F238E27FC236}">
                <a16:creationId xmlns:a16="http://schemas.microsoft.com/office/drawing/2014/main" id="{9FD0EBAE-A091-BB35-2D2E-020A58E7D949}"/>
              </a:ext>
            </a:extLst>
          </p:cNvPr>
          <p:cNvPicPr>
            <a:picLocks noChangeAspect="1"/>
          </p:cNvPicPr>
          <p:nvPr/>
        </p:nvPicPr>
        <p:blipFill>
          <a:blip r:embed="rId3"/>
          <a:stretch>
            <a:fillRect/>
          </a:stretch>
        </p:blipFill>
        <p:spPr>
          <a:xfrm>
            <a:off x="5225668" y="1344600"/>
            <a:ext cx="5747134" cy="4929653"/>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TextBox 8"/>
          <p:cNvSpPr/>
          <p:nvPr/>
        </p:nvSpPr>
        <p:spPr>
          <a:xfrm>
            <a:off x="1007640" y="1459957"/>
            <a:ext cx="10920200" cy="4707527"/>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285840" indent="-285840">
              <a:lnSpc>
                <a:spcPct val="100000"/>
              </a:lnSpc>
              <a:buClr>
                <a:srgbClr val="000000"/>
              </a:buClr>
              <a:buFont typeface="Arial"/>
              <a:buChar char="•"/>
            </a:pPr>
            <a:r>
              <a:rPr lang="en-US" sz="25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Mobile workload </a:t>
            </a:r>
            <a:r>
              <a:rPr lang="en-US" sz="25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have </a:t>
            </a:r>
            <a:r>
              <a:rPr lang="en-US" sz="25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large instruction working set </a:t>
            </a:r>
          </a:p>
          <a:p>
            <a:pPr marL="743040" lvl="1" indent="-285840">
              <a:buClr>
                <a:srgbClr val="000000"/>
              </a:buClr>
              <a:buFont typeface="Arial"/>
              <a:buChar char="•"/>
            </a:pPr>
            <a:r>
              <a:rPr lang="en-US" sz="25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BTB pressure</a:t>
            </a:r>
            <a:endParaRPr lang="en-US" sz="2500" b="1"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743040" lvl="1" indent="-285840">
              <a:buClr>
                <a:srgbClr val="000000"/>
              </a:buClr>
              <a:buFont typeface="Arial"/>
              <a:buChar char="•"/>
            </a:pPr>
            <a:r>
              <a:rPr lang="en-US" sz="25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Many</a:t>
            </a:r>
            <a:r>
              <a:rPr lang="en-US" sz="25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 useless FDIP prefetches </a:t>
            </a:r>
            <a:r>
              <a:rPr lang="en-US" sz="25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due to </a:t>
            </a:r>
            <a:r>
              <a:rPr lang="en-US" sz="25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BTB capacity misses </a:t>
            </a:r>
            <a:r>
              <a:rPr lang="en-US" sz="25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Cache pollution</a:t>
            </a:r>
            <a:endParaRPr lang="en-US" sz="2500" b="1" dirty="0">
              <a:solidFill>
                <a:srgbClr val="00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endParaRPr>
          </a:p>
          <a:p>
            <a:pPr marL="285840" indent="-285840">
              <a:lnSpc>
                <a:spcPct val="100000"/>
              </a:lnSpc>
              <a:buClr>
                <a:srgbClr val="000000"/>
              </a:buClr>
              <a:buFont typeface="Arial"/>
              <a:buChar char="•"/>
            </a:pPr>
            <a:endParaRPr lang="en-US" sz="25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endParaRPr>
          </a:p>
          <a:p>
            <a:pPr marL="285840" indent="-285840">
              <a:lnSpc>
                <a:spcPct val="100000"/>
              </a:lnSpc>
              <a:buClr>
                <a:srgbClr val="000000"/>
              </a:buClr>
              <a:buFont typeface="Arial"/>
              <a:buChar char="•"/>
            </a:pPr>
            <a:r>
              <a:rPr lang="en-US" sz="25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Bumper addresses these challenges at minimal storage</a:t>
            </a:r>
            <a:r>
              <a:rPr lang="en-US" sz="2500" b="1" dirty="0">
                <a:solidFill>
                  <a:schemeClr val="dk1"/>
                </a:solidFill>
                <a:latin typeface="Calibri" panose="020F0502020204030204" pitchFamily="34" charset="0"/>
                <a:ea typeface="Calibri" panose="020F0502020204030204" pitchFamily="34" charset="0"/>
                <a:cs typeface="Calibri" panose="020F0502020204030204" pitchFamily="34" charset="0"/>
              </a:rPr>
              <a:t> </a:t>
            </a:r>
            <a:r>
              <a:rPr lang="en-US" sz="25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and power cost</a:t>
            </a:r>
          </a:p>
          <a:p>
            <a:pPr marL="743040" lvl="1" indent="-285840">
              <a:buClr>
                <a:srgbClr val="000000"/>
              </a:buClr>
              <a:buFont typeface="Arial"/>
              <a:buChar char="•"/>
            </a:pPr>
            <a:r>
              <a:rPr lang="en-US" sz="2500" b="1" dirty="0">
                <a:solidFill>
                  <a:schemeClr val="dk1"/>
                </a:solidFill>
                <a:latin typeface="Calibri" panose="020F0502020204030204" pitchFamily="34" charset="0"/>
                <a:ea typeface="Calibri" panose="020F0502020204030204" pitchFamily="34" charset="0"/>
                <a:cs typeface="Calibri" panose="020F0502020204030204" pitchFamily="34" charset="0"/>
              </a:rPr>
              <a:t>Reduction of L2C pollution </a:t>
            </a:r>
            <a:r>
              <a:rPr lang="en-US" sz="2500" dirty="0">
                <a:solidFill>
                  <a:schemeClr val="dk1"/>
                </a:solidFill>
                <a:latin typeface="Calibri" panose="020F0502020204030204" pitchFamily="34" charset="0"/>
                <a:ea typeface="Calibri" panose="020F0502020204030204" pitchFamily="34" charset="0"/>
                <a:cs typeface="Calibri" panose="020F0502020204030204" pitchFamily="34" charset="0"/>
              </a:rPr>
              <a:t>by reducing the lifetime of useless prefetches</a:t>
            </a:r>
            <a:endParaRPr lang="en-US" sz="25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endParaRPr>
          </a:p>
          <a:p>
            <a:pPr marL="743040" lvl="1" indent="-285840">
              <a:buClr>
                <a:srgbClr val="000000"/>
              </a:buClr>
              <a:buFont typeface="Arial"/>
              <a:buChar char="•"/>
            </a:pPr>
            <a:r>
              <a:rPr lang="en-US" sz="2500" dirty="0">
                <a:solidFill>
                  <a:schemeClr val="dk1"/>
                </a:solidFill>
                <a:latin typeface="Calibri" panose="020F0502020204030204" pitchFamily="34" charset="0"/>
                <a:ea typeface="Calibri" panose="020F0502020204030204" pitchFamily="34" charset="0"/>
                <a:cs typeface="Calibri" panose="020F0502020204030204" pitchFamily="34" charset="0"/>
              </a:rPr>
              <a:t>Significant </a:t>
            </a:r>
            <a:r>
              <a:rPr lang="en-US" sz="2500" b="1" dirty="0">
                <a:solidFill>
                  <a:schemeClr val="dk1"/>
                </a:solidFill>
                <a:latin typeface="Calibri" panose="020F0502020204030204" pitchFamily="34" charset="0"/>
                <a:ea typeface="Calibri" panose="020F0502020204030204" pitchFamily="34" charset="0"/>
                <a:cs typeface="Calibri" panose="020F0502020204030204" pitchFamily="34" charset="0"/>
              </a:rPr>
              <a:t>performance gains </a:t>
            </a:r>
            <a:r>
              <a:rPr lang="en-US" sz="2500" dirty="0">
                <a:solidFill>
                  <a:schemeClr val="dk1"/>
                </a:solidFill>
                <a:latin typeface="Calibri" panose="020F0502020204030204" pitchFamily="34" charset="0"/>
                <a:ea typeface="Calibri" panose="020F0502020204030204" pitchFamily="34" charset="0"/>
                <a:cs typeface="Calibri" panose="020F0502020204030204" pitchFamily="34" charset="0"/>
              </a:rPr>
              <a:t>over an </a:t>
            </a:r>
            <a:r>
              <a:rPr lang="en-US" sz="2500" b="1" dirty="0">
                <a:solidFill>
                  <a:schemeClr val="dk1"/>
                </a:solidFill>
                <a:latin typeface="Calibri" panose="020F0502020204030204" pitchFamily="34" charset="0"/>
                <a:ea typeface="Calibri" panose="020F0502020204030204" pitchFamily="34" charset="0"/>
                <a:cs typeface="Calibri" panose="020F0502020204030204" pitchFamily="34" charset="0"/>
              </a:rPr>
              <a:t>industrial baseline </a:t>
            </a:r>
          </a:p>
          <a:p>
            <a:pPr marL="743040" lvl="1" indent="-285840">
              <a:buClr>
                <a:srgbClr val="000000"/>
              </a:buClr>
              <a:buFont typeface="Arial"/>
              <a:buChar char="•"/>
            </a:pPr>
            <a:r>
              <a:rPr lang="en-US" sz="25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No added metadata </a:t>
            </a:r>
            <a:r>
              <a:rPr lang="en-US" sz="25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per L2C line</a:t>
            </a:r>
            <a:endParaRPr lang="en-US" sz="2500" u="none" strike="noStrike" dirty="0">
              <a:solidFill>
                <a:srgbClr val="000000"/>
              </a:solidFill>
              <a:effectLst/>
              <a:uFillTx/>
              <a:latin typeface="Calibri" panose="020F0502020204030204" pitchFamily="34" charset="0"/>
              <a:ea typeface="Calibri" panose="020F0502020204030204" pitchFamily="34" charset="0"/>
              <a:cs typeface="Calibri" panose="020F0502020204030204" pitchFamily="34" charset="0"/>
            </a:endParaRPr>
          </a:p>
          <a:p>
            <a:pPr>
              <a:lnSpc>
                <a:spcPct val="100000"/>
              </a:lnSpc>
            </a:pPr>
            <a:endParaRPr lang="en-US" sz="2500" u="none" strike="noStrike" dirty="0">
              <a:solidFill>
                <a:srgbClr val="000000"/>
              </a:solidFill>
              <a:effectLst/>
              <a:uFillTx/>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500" dirty="0">
                <a:solidFill>
                  <a:schemeClr val="dk1"/>
                </a:solidFill>
                <a:latin typeface="Calibri" panose="020F0502020204030204" pitchFamily="34" charset="0"/>
                <a:ea typeface="Calibri" panose="020F0502020204030204" pitchFamily="34" charset="0"/>
                <a:cs typeface="Calibri" panose="020F0502020204030204" pitchFamily="34" charset="0"/>
              </a:rPr>
              <a:t>What are other efficient ways to </a:t>
            </a:r>
            <a:r>
              <a:rPr lang="en-US" sz="2500" b="1" dirty="0">
                <a:solidFill>
                  <a:schemeClr val="dk1"/>
                </a:solidFill>
                <a:latin typeface="Calibri" panose="020F0502020204030204" pitchFamily="34" charset="0"/>
                <a:ea typeface="Calibri" panose="020F0502020204030204" pitchFamily="34" charset="0"/>
                <a:cs typeface="Calibri" panose="020F0502020204030204" pitchFamily="34" charset="0"/>
              </a:rPr>
              <a:t>throttle FDIP</a:t>
            </a:r>
            <a:r>
              <a:rPr lang="en-US" sz="2500" dirty="0">
                <a:solidFill>
                  <a:schemeClr val="dk1"/>
                </a:solidFill>
                <a:latin typeface="Calibri" panose="020F0502020204030204" pitchFamily="34" charset="0"/>
                <a:ea typeface="Calibri" panose="020F0502020204030204" pitchFamily="34" charset="0"/>
                <a:cs typeface="Calibri" panose="020F0502020204030204" pitchFamily="34" charset="0"/>
              </a:rPr>
              <a:t>?</a:t>
            </a:r>
          </a:p>
          <a:p>
            <a:pPr marL="342900" indent="-342900">
              <a:buFont typeface="Arial" panose="020B0604020202020204" pitchFamily="34" charset="0"/>
              <a:buChar char="•"/>
            </a:pPr>
            <a:endParaRPr lang="en-US" sz="2500" u="none" strike="noStrike" dirty="0">
              <a:solidFill>
                <a:srgbClr val="000000"/>
              </a:solidFill>
              <a:effectLst/>
              <a:uFillTx/>
              <a:latin typeface="Calibri" panose="020F0502020204030204" pitchFamily="34" charset="0"/>
              <a:ea typeface="Calibri" panose="020F0502020204030204" pitchFamily="34" charset="0"/>
              <a:cs typeface="Calibri" panose="020F0502020204030204" pitchFamily="34" charset="0"/>
            </a:endParaRPr>
          </a:p>
          <a:p>
            <a:pPr marL="285840" indent="-285840">
              <a:lnSpc>
                <a:spcPct val="100000"/>
              </a:lnSpc>
              <a:buClr>
                <a:srgbClr val="000000"/>
              </a:buClr>
              <a:buFont typeface="Arial"/>
              <a:buChar char="•"/>
            </a:pPr>
            <a:r>
              <a:rPr lang="en-US" sz="25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Is </a:t>
            </a:r>
            <a:r>
              <a:rPr lang="en-US" sz="25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FDIP</a:t>
            </a:r>
            <a:r>
              <a:rPr lang="en-US" sz="25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 a </a:t>
            </a:r>
            <a:r>
              <a:rPr lang="en-US" sz="25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good base design</a:t>
            </a:r>
            <a:r>
              <a:rPr lang="en-US" sz="25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 for workloads with </a:t>
            </a:r>
            <a:r>
              <a:rPr lang="en-US" sz="2500" b="1"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high BTB pressure</a:t>
            </a:r>
            <a:r>
              <a:rPr lang="en-US" sz="2500" u="none" strike="noStrike" dirty="0">
                <a:solidFill>
                  <a:schemeClr val="dk1"/>
                </a:solidFill>
                <a:effectLst/>
                <a:uFillTx/>
                <a:latin typeface="Calibri" panose="020F0502020204030204" pitchFamily="34" charset="0"/>
                <a:ea typeface="Calibri" panose="020F0502020204030204" pitchFamily="34" charset="0"/>
                <a:cs typeface="Calibri" panose="020F0502020204030204" pitchFamily="34" charset="0"/>
              </a:rPr>
              <a:t>?</a:t>
            </a:r>
            <a:endParaRPr lang="en-US" sz="2500" u="none" strike="noStrike" dirty="0">
              <a:solidFill>
                <a:srgbClr val="000000"/>
              </a:solidFill>
              <a:effectLst/>
              <a:uFillTx/>
              <a:latin typeface="Calibri" panose="020F0502020204030204" pitchFamily="34" charset="0"/>
              <a:ea typeface="Calibri" panose="020F0502020204030204" pitchFamily="34" charset="0"/>
              <a:cs typeface="Calibri" panose="020F0502020204030204" pitchFamily="34" charset="0"/>
            </a:endParaRPr>
          </a:p>
        </p:txBody>
      </p:sp>
      <p:sp>
        <p:nvSpPr>
          <p:cNvPr id="243" name="PlaceHolder 1"/>
          <p:cNvSpPr>
            <a:spLocks noGrp="1"/>
          </p:cNvSpPr>
          <p:nvPr>
            <p:ph type="title"/>
          </p:nvPr>
        </p:nvSpPr>
        <p:spPr>
          <a:xfrm>
            <a:off x="1007640" y="473400"/>
            <a:ext cx="10176480" cy="871200"/>
          </a:xfrm>
          <a:prstGeom prst="rect">
            <a:avLst/>
          </a:prstGeom>
          <a:noFill/>
          <a:ln w="0">
            <a:noFill/>
          </a:ln>
        </p:spPr>
        <p:txBody>
          <a:bodyPr lIns="90000" tIns="45000" rIns="90000" bIns="45000" anchor="t">
            <a:noAutofit/>
          </a:bodyPr>
          <a:lstStyle/>
          <a:p>
            <a:pPr indent="0">
              <a:lnSpc>
                <a:spcPct val="100000"/>
              </a:lnSpc>
              <a:buNone/>
            </a:pPr>
            <a:r>
              <a:rPr lang="en-US" sz="4000" b="1" u="none" strike="noStrike" dirty="0">
                <a:solidFill>
                  <a:srgbClr val="990000"/>
                </a:solidFill>
                <a:effectLst/>
                <a:uFillTx/>
                <a:latin typeface="FrutigerNext LT Medium"/>
                <a:ea typeface="黑体"/>
              </a:rPr>
              <a:t>Key </a:t>
            </a:r>
            <a:r>
              <a:rPr lang="en-US" sz="4000" b="1" u="none" strike="noStrike" dirty="0">
                <a:solidFill>
                  <a:srgbClr val="990000"/>
                </a:solidFill>
                <a:effectLst/>
                <a:uFillTx/>
                <a:latin typeface="Google Sans"/>
                <a:ea typeface="黑体"/>
              </a:rPr>
              <a:t>takeaways</a:t>
            </a:r>
            <a:endParaRPr lang="en-US" sz="4000" b="0" u="none" strike="noStrike" dirty="0">
              <a:solidFill>
                <a:schemeClr val="dk1"/>
              </a:solidFill>
              <a:effectLst/>
              <a:uFillTx/>
              <a:latin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4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2">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2">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42">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2">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4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Huawei">
  <a:themeElements>
    <a:clrScheme name="Huawei">
      <a:dk1>
        <a:srgbClr val="000000"/>
      </a:dk1>
      <a:lt1>
        <a:srgbClr val="FFFFFF"/>
      </a:lt1>
      <a:dk2>
        <a:srgbClr val="B2B2B2"/>
      </a:dk2>
      <a:lt2>
        <a:srgbClr val="FFFFFF"/>
      </a:lt2>
      <a:accent1>
        <a:srgbClr val="FFB7B7"/>
      </a:accent1>
      <a:accent2>
        <a:srgbClr val="9B0000"/>
      </a:accent2>
      <a:accent3>
        <a:srgbClr val="FFFFFF"/>
      </a:accent3>
      <a:accent4>
        <a:srgbClr val="FFFFFF"/>
      </a:accent4>
      <a:accent5>
        <a:srgbClr val="000000"/>
      </a:accent5>
      <a:accent6>
        <a:srgbClr val="990000"/>
      </a:accent6>
      <a:hlink>
        <a:srgbClr val="990000"/>
      </a:hlink>
      <a:folHlink>
        <a:srgbClr val="AB1A86"/>
      </a:folHlink>
    </a:clrScheme>
    <a:fontScheme name="default">
      <a:majorFont>
        <a:latin typeface="FrutigerNext LT Medium"/>
        <a:ea typeface="华文细黑"/>
        <a:cs typeface="宋体"/>
      </a:majorFont>
      <a:minorFont>
        <a:latin typeface="FrutigerNext LT Medium"/>
        <a:ea typeface="华文细黑"/>
        <a:cs typeface="宋体"/>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84750</TotalTime>
  <Words>1229</Words>
  <Application>Microsoft Office PowerPoint</Application>
  <PresentationFormat>Widescreen</PresentationFormat>
  <Paragraphs>338</Paragraphs>
  <Slides>24</Slides>
  <Notes>24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FrutigerNext LT Medium</vt:lpstr>
      <vt:lpstr>FrutigerNext LT Regular</vt:lpstr>
      <vt:lpstr>Google Sans</vt:lpstr>
      <vt:lpstr>Arial</vt:lpstr>
      <vt:lpstr>Calibri</vt:lpstr>
      <vt:lpstr>Symbol</vt:lpstr>
      <vt:lpstr>Times New Roman</vt:lpstr>
      <vt:lpstr>Wingdings</vt:lpstr>
      <vt:lpstr>Huawei</vt:lpstr>
      <vt:lpstr>Bumper: Hinting Instruction Usefulness for Robust Unified Caches</vt:lpstr>
      <vt:lpstr>Mobile workloads and CPU microarchitecture</vt:lpstr>
      <vt:lpstr>Mobile workloads bottlenecks</vt:lpstr>
      <vt:lpstr>CPU Decoupled + FDIP frontend </vt:lpstr>
      <vt:lpstr>FDIP and small/medium instruction working set</vt:lpstr>
      <vt:lpstr>FDIP and large instruction working set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Evaluation – L2C lifetime</vt:lpstr>
      <vt:lpstr>L2C size sensitivity</vt:lpstr>
      <vt:lpstr>PowerPoint Presentation</vt:lpstr>
      <vt:lpstr>Key takeaways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MC SYSTEM</dc:creator>
  <dc:description/>
  <cp:lastModifiedBy>Tom Rollet (A)</cp:lastModifiedBy>
  <cp:revision>1416</cp:revision>
  <cp:lastPrinted>2014-12-05T19:06:31Z</cp:lastPrinted>
  <dcterms:created xsi:type="dcterms:W3CDTF">2010-09-30T06:00:50Z</dcterms:created>
  <dcterms:modified xsi:type="dcterms:W3CDTF">2026-07-08T13:28:54Z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28</vt:i4>
  </property>
  <property fmtid="{D5CDD505-2E9C-101B-9397-08002B2CF9AE}" pid="3" name="PresentationFormat">
    <vt:lpwstr>Widescreen</vt:lpwstr>
  </property>
  <property fmtid="{D5CDD505-2E9C-101B-9397-08002B2CF9AE}" pid="4" name="Slides">
    <vt:i4>52</vt:i4>
  </property>
  <property fmtid="{D5CDD505-2E9C-101B-9397-08002B2CF9AE}" pid="5" name="_change">
    <vt:lpwstr/>
  </property>
  <property fmtid="{D5CDD505-2E9C-101B-9397-08002B2CF9AE}" pid="6" name="_full-control">
    <vt:lpwstr/>
  </property>
  <property fmtid="{D5CDD505-2E9C-101B-9397-08002B2CF9AE}" pid="7" name="_ms_pID_725343">
    <vt:lpwstr>(4)TY2V0hn4uZyhnbE2FVODxUKefg+XX6DugoniY04WZj3S+VHe8U1ON/pUipxr0GWsiFdnMt1y_x000d_
uA0p70gyTzgXJ+W8aWMh9FuWFLrZS7QIz047JeGULqM5eeJ7AhDBv7UtRPw986pGCupRizI9_x000d_
b6MmM+mIYAkpZVRIZcZxkaAUHhz4LHQxIwE4bVzlIvmKSewOLYPsIsKldbpmWtSw0ddrwLuJ_x000d_
ZQPgnmpa+MkP5gme4w</vt:lpwstr>
  </property>
  <property fmtid="{D5CDD505-2E9C-101B-9397-08002B2CF9AE}" pid="8" name="_ms_pID_7253431">
    <vt:lpwstr>9d+p4qtK45HOGU1UtqvFuU8CsCpHl7+QODlOYQtN7XhnjPAz6D/NhV_x000d_
gHQ5xY7fQinZ+nH2FjqDtz407xDHOvBw7SKoNSlw2yFCOZwBlLmVLheBPLU27YgNl6TOyAgx_x000d_
Unfk48aSVD8moM5kdXOXTAMZ73UBRlqOKnsv+nXV4USi0bYMSSTkV77xTKuQ8oyZ4Ut+Z+Wm_x000d_
LrNFeeodI6ZQLOt2JOZCF+miJz5DtkXq7uW5</vt:lpwstr>
  </property>
  <property fmtid="{D5CDD505-2E9C-101B-9397-08002B2CF9AE}" pid="9" name="_ms_pID_7253432">
    <vt:lpwstr>HGZHh3UY3qZkr3I8EhwCP6mbewktO6y8Qvcu_x000d_
8aXdYXlopJI+zjgjyCGFa5Wn7q/GJc6lwg7rdGqb9djIvEXda7I7y6L15q/+V0JpNlTCK2wW_x000d_
oko3AcgzqGFBmx3A/g4n4B3WjywjxEM4ixnuPrBzZHLD5bScv/sAlv5b8ikX6FZhUt8voyvz_x000d_
BJ1/VY7901swofQrzy7ZMy11y8cIJIEtyJIfbsTgVoUO4hkQrucjGX</vt:lpwstr>
  </property>
  <property fmtid="{D5CDD505-2E9C-101B-9397-08002B2CF9AE}" pid="10" name="_ms_pID_7253433">
    <vt:lpwstr>xA5cWaLZs2XfvuCuDG_x000d_
fsyTviRfrf03RpsygR5e1zsWMLvJGKPLDbSyyDDKOlDFZli0</vt:lpwstr>
  </property>
  <property fmtid="{D5CDD505-2E9C-101B-9397-08002B2CF9AE}" pid="11" name="_new_ms_pID_72543">
    <vt:lpwstr>(3)fzj1HdQY8liT+lN1fAjSx6oexcrcHC9/orERg4ZwYJtOYbtoXoxeBtyPfrczsfbnBU2TGxh3
J3YfJGsSMT9N5y7ARHZ18IG8/eu8LAzO+YXn36MZyjkeBzwzOjR8MaS3WVBpQzApw8scGGGC
pUGx84v3RnSyNyQXxLEpLpT1OAPo7Yo8grZk68ABxwAnnEbxE24Y5UiOnKKknlVNkbgTxNZr
vSA6LaYzDplsyyIZFy</vt:lpwstr>
  </property>
  <property fmtid="{D5CDD505-2E9C-101B-9397-08002B2CF9AE}" pid="12" name="_new_ms_pID_725431">
    <vt:lpwstr>Y20Dy1nS7dfYqYZmWAKgOAXWAaodd4yQ9AtrMkqyV4nKSpHVnq1JE+
/64bOx4oKtcwXCCWWWZ218ARIoeM+iCRIdfLtVIrOxYf3B0sOH/qRn64atJFznwQX5nbT5NL
RdOwsx+vdsrT8FF6U0zmpMCjtHPvbc1VTm2NCJLuMhLmtapEl3Gv1jmiU+1mpx+CM89F6qZJ
kS3yubFqMBQtMnDkvJJnNL1PZjAG/Yfa1joU</vt:lpwstr>
  </property>
  <property fmtid="{D5CDD505-2E9C-101B-9397-08002B2CF9AE}" pid="13" name="_new_ms_pID_725432">
    <vt:lpwstr>XvnwIVI7ctCQJddaF+bxL+2V8w0R4R2pEj08
YxS2KL6a</vt:lpwstr>
  </property>
  <property fmtid="{D5CDD505-2E9C-101B-9397-08002B2CF9AE}" pid="14" name="_readonly">
    <vt:lpwstr/>
  </property>
  <property fmtid="{D5CDD505-2E9C-101B-9397-08002B2CF9AE}" pid="15" name="sflag">
    <vt:lpwstr>1695137306</vt:lpwstr>
  </property>
</Properties>
</file>